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2" r:id="rId2"/>
    <p:sldId id="274" r:id="rId3"/>
    <p:sldId id="296" r:id="rId4"/>
    <p:sldId id="297" r:id="rId5"/>
    <p:sldId id="298" r:id="rId6"/>
    <p:sldId id="299" r:id="rId7"/>
    <p:sldId id="304" r:id="rId8"/>
    <p:sldId id="305" r:id="rId9"/>
    <p:sldId id="306" r:id="rId10"/>
    <p:sldId id="316" r:id="rId11"/>
    <p:sldId id="317" r:id="rId12"/>
    <p:sldId id="307" r:id="rId13"/>
    <p:sldId id="285" r:id="rId14"/>
    <p:sldId id="292" r:id="rId15"/>
    <p:sldId id="311" r:id="rId16"/>
    <p:sldId id="315" r:id="rId17"/>
    <p:sldId id="303" r:id="rId18"/>
    <p:sldId id="312" r:id="rId19"/>
    <p:sldId id="302" r:id="rId20"/>
    <p:sldId id="293" r:id="rId21"/>
    <p:sldId id="294" r:id="rId22"/>
    <p:sldId id="289" r:id="rId23"/>
    <p:sldId id="295" r:id="rId24"/>
    <p:sldId id="321" r:id="rId25"/>
    <p:sldId id="319" r:id="rId26"/>
    <p:sldId id="287" r:id="rId27"/>
    <p:sldId id="320" r:id="rId28"/>
    <p:sldId id="313" r:id="rId29"/>
    <p:sldId id="291" r:id="rId30"/>
    <p:sldId id="314" r:id="rId31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AEAEA"/>
    <a:srgbClr val="22503E"/>
    <a:srgbClr val="326E4A"/>
    <a:srgbClr val="2A6439"/>
    <a:srgbClr val="2B634E"/>
    <a:srgbClr val="275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1" d="100"/>
          <a:sy n="71" d="100"/>
        </p:scale>
        <p:origin x="-2784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32"/>
    </p:cViewPr>
  </p:sorterViewPr>
  <p:notesViewPr>
    <p:cSldViewPr>
      <p:cViewPr varScale="1">
        <p:scale>
          <a:sx n="52" d="100"/>
          <a:sy n="52" d="100"/>
        </p:scale>
        <p:origin x="-1818" y="-96"/>
      </p:cViewPr>
      <p:guideLst>
        <p:guide orient="horz" pos="287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rol\Documents\Solution%20Type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Basic Types of Solutions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1450562681926722E-2"/>
          <c:y val="0.12403846153846156"/>
          <c:w val="0.82690287140255891"/>
          <c:h val="0.79418256612154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Sheet1!$C$10:$E$10</c:f>
              <c:strCache>
                <c:ptCount val="3"/>
                <c:pt idx="0">
                  <c:v>Isotonic</c:v>
                </c:pt>
                <c:pt idx="1">
                  <c:v>Hypertonic</c:v>
                </c:pt>
                <c:pt idx="2">
                  <c:v>Hypotonic</c:v>
                </c:pt>
              </c:strCache>
            </c:strRef>
          </c:cat>
          <c:val>
            <c:numRef>
              <c:f>Sheet1!$C$11:$E$11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Sheet1!$B$12</c:f>
              <c:strCache>
                <c:ptCount val="1"/>
                <c:pt idx="0">
                  <c:v>Salt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Sheet1!$C$10:$E$10</c:f>
              <c:strCache>
                <c:ptCount val="3"/>
                <c:pt idx="0">
                  <c:v>Isotonic</c:v>
                </c:pt>
                <c:pt idx="1">
                  <c:v>Hypertonic</c:v>
                </c:pt>
                <c:pt idx="2">
                  <c:v>Hypotonic</c:v>
                </c:pt>
              </c:strCache>
            </c:strRef>
          </c:cat>
          <c:val>
            <c:numRef>
              <c:f>Sheet1!$C$12:$E$12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197824"/>
        <c:axId val="197199360"/>
      </c:barChart>
      <c:catAx>
        <c:axId val="197197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97199360"/>
        <c:crosses val="autoZero"/>
        <c:auto val="1"/>
        <c:lblAlgn val="ctr"/>
        <c:lblOffset val="100"/>
        <c:noMultiLvlLbl val="0"/>
      </c:catAx>
      <c:valAx>
        <c:axId val="19719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1978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84634741552431747"/>
          <c:y val="0.47448373198633192"/>
          <c:w val="0.15153023734692572"/>
          <c:h val="0.14128410835438024"/>
        </c:manualLayout>
      </c:layout>
      <c:overlay val="0"/>
    </c:legend>
    <c:plotVisOnly val="1"/>
    <c:dispBlanksAs val="gap"/>
    <c:showDLblsOverMax val="0"/>
  </c:chart>
  <c:spPr>
    <a:noFill/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623F28-D37B-49D5-86AC-386D50D64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90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8FAB6F-63CA-4943-A724-64C8C278D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72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428DE8-EF5C-4E68-9ABF-8C2FA37B8EC8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Graph created by Carol Simpson.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6E69C6-337B-44EE-B470-BC202C1BE7C5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Diagrams created by Carol Simpson.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5D9902-4DC2-4DE6-B03B-5F3099F66ABA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935ACF-C68E-4C5B-9766-3BE198C4B3C7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Scapula is shoulder blade,</a:t>
            </a:r>
            <a:r>
              <a:rPr lang="en-US" baseline="0" dirty="0" smtClean="0"/>
              <a:t> so aim between them and avoid the spine.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The bolus or “bleb” is the bubble of fluids that occurs.  It will gradually disappear.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F46B6A-E0B8-4B6A-BD78-04F80902174B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Scapula is shoulder blade.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 bare spots</a:t>
            </a:r>
            <a:r>
              <a:rPr lang="en-US" baseline="0" dirty="0" smtClean="0"/>
              <a:t> on water birds </a:t>
            </a:r>
            <a:r>
              <a:rPr lang="en-US" baseline="0" smtClean="0"/>
              <a:t>or waterfowl.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37E26C-511B-413F-8864-DEF81500802E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5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8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1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9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7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4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" name="Picture 7" descr="C:\Documents and Settings\Jean\My Documents\WRNC\Training\WRNClogogrt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6351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3429000" y="838200"/>
            <a:ext cx="2819400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smtClean="0"/>
              <a:t>Fluid Therapy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3505200" y="1295400"/>
            <a:ext cx="2133600" cy="76200"/>
          </a:xfrm>
          <a:prstGeom prst="rect">
            <a:avLst/>
          </a:prstGeom>
          <a:solidFill>
            <a:srgbClr val="326E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00200" y="2514600"/>
            <a:ext cx="6400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dirty="0">
                <a:solidFill>
                  <a:srgbClr val="22503E"/>
                </a:solidFill>
              </a:rPr>
              <a:t>  Basic Wildlife Rehabilitation  </a:t>
            </a:r>
            <a:r>
              <a:rPr lang="en-US" sz="5400" dirty="0" smtClean="0">
                <a:solidFill>
                  <a:srgbClr val="22503E"/>
                </a:solidFill>
              </a:rPr>
              <a:t>Course</a:t>
            </a:r>
            <a:br>
              <a:rPr lang="en-US" sz="5400" dirty="0" smtClean="0">
                <a:solidFill>
                  <a:srgbClr val="22503E"/>
                </a:solidFill>
              </a:rPr>
            </a:br>
            <a:r>
              <a:rPr lang="en-US" sz="5400" dirty="0" smtClean="0">
                <a:solidFill>
                  <a:srgbClr val="22503E"/>
                </a:solidFill>
              </a:rPr>
              <a:t>Hydration</a:t>
            </a:r>
            <a:endParaRPr lang="en-US" sz="5400" dirty="0">
              <a:solidFill>
                <a:srgbClr val="22503E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WRNC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6248400" y="2743200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 dirty="0"/>
              <a:t>Isotonic</a:t>
            </a:r>
          </a:p>
          <a:p>
            <a:pPr eaLnBrk="1" hangingPunct="1"/>
            <a:r>
              <a:rPr lang="en-US" sz="1800" dirty="0"/>
              <a:t>Equal parts salt and water</a:t>
            </a: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6248400" y="3962400"/>
            <a:ext cx="2286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 dirty="0"/>
              <a:t>Hypertonic</a:t>
            </a:r>
          </a:p>
          <a:p>
            <a:pPr eaLnBrk="1" hangingPunct="1"/>
            <a:r>
              <a:rPr lang="en-US" sz="1800" dirty="0"/>
              <a:t>More salt, less water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6212541" y="5172635"/>
            <a:ext cx="2590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 dirty="0"/>
              <a:t>Hypotonic</a:t>
            </a:r>
          </a:p>
          <a:p>
            <a:pPr eaLnBrk="1" hangingPunct="1"/>
            <a:r>
              <a:rPr lang="en-US" sz="1800" dirty="0"/>
              <a:t>More water, less salt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42779732"/>
              </p:ext>
            </p:extLst>
          </p:nvPr>
        </p:nvGraphicFramePr>
        <p:xfrm>
          <a:off x="228600" y="2209800"/>
          <a:ext cx="5983941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09600" y="4572000"/>
            <a:ext cx="2209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 dirty="0"/>
              <a:t>Isotonic</a:t>
            </a:r>
          </a:p>
          <a:p>
            <a:pPr eaLnBrk="1" hangingPunct="1"/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Introduced fluids</a:t>
            </a:r>
          </a:p>
          <a:p>
            <a:pPr eaLnBrk="1" hangingPunct="1"/>
            <a:r>
              <a:rPr lang="en-US" sz="1600" dirty="0"/>
              <a:t>Same outside cell</a:t>
            </a:r>
          </a:p>
          <a:p>
            <a:pPr eaLnBrk="1" hangingPunct="1"/>
            <a:r>
              <a:rPr lang="en-US" sz="1600" dirty="0"/>
              <a:t>Same inside cell</a:t>
            </a:r>
          </a:p>
          <a:p>
            <a:pPr eaLnBrk="1" hangingPunct="1"/>
            <a:r>
              <a:rPr lang="en-US" sz="1600" dirty="0"/>
              <a:t>No water movement</a:t>
            </a:r>
          </a:p>
        </p:txBody>
      </p:sp>
      <p:sp>
        <p:nvSpPr>
          <p:cNvPr id="8" name="Oval 7"/>
          <p:cNvSpPr/>
          <p:nvPr/>
        </p:nvSpPr>
        <p:spPr>
          <a:xfrm>
            <a:off x="6781800" y="2590800"/>
            <a:ext cx="137160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57400" y="29718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52600" y="35814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76400" y="29718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3000" y="33528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52600" y="40386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14600" y="35814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4400" y="25146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95400" y="22860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800" y="29718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30480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95400" y="27432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828800" y="26670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371600" y="35814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752600" y="32766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" y="2209800"/>
            <a:ext cx="22098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5800" y="22860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38200" y="39624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286000" y="23622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14600" y="28194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86000" y="40386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05200" y="2209800"/>
            <a:ext cx="22098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24600" y="2209800"/>
            <a:ext cx="22098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62400" y="2590800"/>
            <a:ext cx="137160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66800" y="2514600"/>
            <a:ext cx="137160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67200" y="35814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34000" y="40386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10000" y="40386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620000" y="35814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848600" y="3352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391400" y="27432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162800" y="3352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010400" y="35814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153400" y="23622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477000" y="39624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58000" y="32004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086600" y="28194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315200" y="30480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315200" y="37338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77000" y="27432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477000" y="32766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229600" y="28956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153400" y="38100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772400" y="40386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858000" y="40386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72400" y="29718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858000" y="23622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391400" y="22860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648200" y="33528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876800" y="35814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800600" y="40386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410200" y="34290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410200" y="23622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572000" y="22860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733800" y="28194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347" name="TextBox 65"/>
          <p:cNvSpPr txBox="1">
            <a:spLocks noChangeArrowheads="1"/>
          </p:cNvSpPr>
          <p:nvPr/>
        </p:nvSpPr>
        <p:spPr bwMode="auto">
          <a:xfrm>
            <a:off x="6324600" y="4572000"/>
            <a:ext cx="2209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 dirty="0"/>
              <a:t>Hypotonic</a:t>
            </a:r>
          </a:p>
          <a:p>
            <a:pPr eaLnBrk="1" hangingPunct="1"/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More water outside cell</a:t>
            </a:r>
          </a:p>
          <a:p>
            <a:pPr eaLnBrk="1" hangingPunct="1"/>
            <a:r>
              <a:rPr lang="en-US" sz="1600" dirty="0"/>
              <a:t>Less salt outside cell</a:t>
            </a:r>
          </a:p>
          <a:p>
            <a:pPr eaLnBrk="1" hangingPunct="1"/>
            <a:r>
              <a:rPr lang="en-US" sz="1600" dirty="0"/>
              <a:t>Water enters cell to dilute salt inside</a:t>
            </a:r>
          </a:p>
        </p:txBody>
      </p:sp>
      <p:sp>
        <p:nvSpPr>
          <p:cNvPr id="67" name="Oval 66"/>
          <p:cNvSpPr/>
          <p:nvPr/>
        </p:nvSpPr>
        <p:spPr>
          <a:xfrm>
            <a:off x="4267200" y="28194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876800" y="28194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3581400" y="23622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3581400" y="36576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038600" y="31242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343400" y="32004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572000" y="28956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410200" y="28956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029200" y="31242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495800" y="3733800"/>
            <a:ext cx="2286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58" name="TextBox 77"/>
          <p:cNvSpPr txBox="1">
            <a:spLocks noChangeArrowheads="1"/>
          </p:cNvSpPr>
          <p:nvPr/>
        </p:nvSpPr>
        <p:spPr bwMode="auto">
          <a:xfrm>
            <a:off x="3505200" y="4572000"/>
            <a:ext cx="2209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/>
              <a:t>Hypertonic</a:t>
            </a:r>
          </a:p>
          <a:p>
            <a:pPr eaLnBrk="1" hangingPunct="1"/>
            <a:r>
              <a:rPr lang="en-US"/>
              <a:t/>
            </a:r>
            <a:br>
              <a:rPr lang="en-US"/>
            </a:br>
            <a:r>
              <a:rPr lang="en-US" sz="1600"/>
              <a:t>Less water outside cell</a:t>
            </a:r>
          </a:p>
          <a:p>
            <a:pPr eaLnBrk="1" hangingPunct="1"/>
            <a:r>
              <a:rPr lang="en-US" sz="1600"/>
              <a:t>More salt outside cell</a:t>
            </a:r>
          </a:p>
          <a:p>
            <a:pPr eaLnBrk="1" hangingPunct="1"/>
            <a:r>
              <a:rPr lang="en-US" sz="1600"/>
              <a:t>Water inside leaves cell to dilute salt outside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4038600" y="2514600"/>
            <a:ext cx="762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4724400" y="2362200"/>
            <a:ext cx="3810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3" idx="3"/>
          </p:cNvCxnSpPr>
          <p:nvPr/>
        </p:nvCxnSpPr>
        <p:spPr>
          <a:xfrm flipH="1">
            <a:off x="3733800" y="3395663"/>
            <a:ext cx="642938" cy="6429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7" idx="3"/>
          </p:cNvCxnSpPr>
          <p:nvPr/>
        </p:nvCxnSpPr>
        <p:spPr>
          <a:xfrm flipH="1">
            <a:off x="4267200" y="3929063"/>
            <a:ext cx="261938" cy="3381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5181600" y="2743200"/>
            <a:ext cx="228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55" idx="7"/>
          </p:cNvCxnSpPr>
          <p:nvPr/>
        </p:nvCxnSpPr>
        <p:spPr>
          <a:xfrm flipV="1">
            <a:off x="7053263" y="3886200"/>
            <a:ext cx="185737" cy="1857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7620000" y="3810000"/>
            <a:ext cx="228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53" idx="1"/>
          </p:cNvCxnSpPr>
          <p:nvPr/>
        </p:nvCxnSpPr>
        <p:spPr>
          <a:xfrm flipH="1" flipV="1">
            <a:off x="7924800" y="3657600"/>
            <a:ext cx="261938" cy="1857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8001000" y="3048000"/>
            <a:ext cx="228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543800" y="2514600"/>
            <a:ext cx="152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010400" y="2590800"/>
            <a:ext cx="152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6705600" y="2895600"/>
            <a:ext cx="304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6705600" y="3429000"/>
            <a:ext cx="228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286000" y="1524000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Fluid Therapy- Purpose</a:t>
            </a:r>
            <a:endParaRPr lang="en-US" sz="400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6629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u="sng"/>
          </a:p>
          <a:p>
            <a:pPr eaLnBrk="1" hangingPunct="1">
              <a:spcBef>
                <a:spcPct val="50000"/>
              </a:spcBef>
            </a:pPr>
            <a:endParaRPr lang="en-US" u="sng"/>
          </a:p>
          <a:p>
            <a:pPr eaLnBrk="1" hangingPunct="1">
              <a:spcBef>
                <a:spcPct val="50000"/>
              </a:spcBef>
            </a:pPr>
            <a:endParaRPr lang="en-US" u="sng"/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03200" y="2578100"/>
            <a:ext cx="80264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		     Two categories of fluid therapy: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		</a:t>
            </a:r>
            <a:r>
              <a:rPr lang="en-US" sz="3200"/>
              <a:t>Replacement and Maintenance</a:t>
            </a:r>
          </a:p>
          <a:p>
            <a:pPr eaLnBrk="1" hangingPunct="1"/>
            <a:endParaRPr lang="en-US" sz="3200"/>
          </a:p>
          <a:p>
            <a:pPr eaLnBrk="1" hangingPunct="1"/>
            <a:r>
              <a:rPr lang="en-US"/>
              <a:t>	*Replace current fluid deficits (dehydration)</a:t>
            </a:r>
          </a:p>
          <a:p>
            <a:pPr eaLnBrk="1" hangingPunct="1"/>
            <a:r>
              <a:rPr lang="en-US"/>
              <a:t>	*Replace ongoing losses (vomiting, diarrhea, bleeding)</a:t>
            </a:r>
          </a:p>
          <a:p>
            <a:pPr eaLnBrk="1" hangingPunct="1"/>
            <a:r>
              <a:rPr lang="en-US"/>
              <a:t>	*Supply daily fluid needs (maintenance)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203200" y="563880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 			Most importantly, </a:t>
            </a:r>
          </a:p>
          <a:p>
            <a:pPr algn="ctr" eaLnBrk="1" hangingPunct="1"/>
            <a:r>
              <a:rPr lang="en-US" sz="3600"/>
              <a:t>Aids in recovery from shock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2062256"/>
            <a:ext cx="86868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Summary of Fluids</a:t>
            </a:r>
          </a:p>
          <a:p>
            <a:pPr eaLnBrk="1" hangingPunct="1">
              <a:spcBef>
                <a:spcPct val="50000"/>
              </a:spcBef>
            </a:pPr>
            <a:r>
              <a:rPr lang="en-US" u="sng" dirty="0"/>
              <a:t>Product</a:t>
            </a:r>
            <a:r>
              <a:rPr lang="en-US" dirty="0"/>
              <a:t>	 	</a:t>
            </a:r>
            <a:r>
              <a:rPr lang="en-US" u="sng" dirty="0"/>
              <a:t>Tonicity</a:t>
            </a:r>
            <a:r>
              <a:rPr lang="en-US" dirty="0"/>
              <a:t>          </a:t>
            </a:r>
            <a:r>
              <a:rPr lang="en-US" u="sng" dirty="0"/>
              <a:t>Calories</a:t>
            </a:r>
            <a:r>
              <a:rPr lang="en-US" dirty="0"/>
              <a:t>	</a:t>
            </a:r>
            <a:r>
              <a:rPr lang="en-US" u="sng" dirty="0"/>
              <a:t>Route(s)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Lactated Ringers		   Isotonic		9/L		Oral, SQ, IV</a:t>
            </a:r>
            <a:r>
              <a:rPr lang="en-US" sz="1600" dirty="0" smtClean="0"/>
              <a:t>, IP</a:t>
            </a:r>
            <a:endParaRPr lang="en-US" sz="1600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Dextrose 5% (D5W)		   Isotonic		170/L		Oral, IV, IP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Normal Saline (0.9%) 	   Isotonic		0/L		Oral, SQ, IV, IP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dirty="0" err="1"/>
              <a:t>Normosol</a:t>
            </a:r>
            <a:r>
              <a:rPr lang="en-US" sz="1600" dirty="0"/>
              <a:t>-R		   Isotonic		18/L		Oral, SQ, IV, IP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dirty="0" err="1"/>
              <a:t>Pedialyte</a:t>
            </a:r>
            <a:r>
              <a:rPr lang="en-US" sz="1600" dirty="0"/>
              <a:t>			   Isotonic		100/L		</a:t>
            </a:r>
            <a:r>
              <a:rPr lang="en-US" sz="1600" dirty="0" smtClean="0"/>
              <a:t>Oral only</a:t>
            </a:r>
            <a:endParaRPr lang="en-US" sz="1600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Lactated Ringers &amp; 5% Dextrose    Hypertonic	179/L		Oral, </a:t>
            </a:r>
            <a:r>
              <a:rPr lang="en-US" sz="1600" dirty="0" smtClean="0"/>
              <a:t>IV - only</a:t>
            </a:r>
            <a:endParaRPr lang="en-US" sz="1600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									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905000" y="14478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  </a:t>
            </a:r>
            <a:r>
              <a:rPr lang="en-US" sz="3600" dirty="0"/>
              <a:t>Fluid Therapy- Types of Solutions</a:t>
            </a:r>
            <a:endParaRPr lang="en-US" sz="4000" dirty="0"/>
          </a:p>
        </p:txBody>
      </p:sp>
      <p:pic>
        <p:nvPicPr>
          <p:cNvPr id="14340" name="Picture 5" descr="C:\Documents and Settings\Jean\My Documents\WRNC\Training\BasicMed\ringers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48984"/>
            <a:ext cx="229231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C:\Documents and Settings\Jean\My Documents\WRNC\Training\BasicMed\dextrose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56" y="4953000"/>
            <a:ext cx="2272244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C:\Documents and Settings\Jean\My Documents\WRNC\Training\BasicMed\salinetop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35" y="4953000"/>
            <a:ext cx="189466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C:\Documents and Settings\Jean\My Documents\WRNC\Training\BasicMed\pedialy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335" y="4953000"/>
            <a:ext cx="124046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990600" y="21336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Fluid Therapy- 	Route of Administration</a:t>
            </a:r>
            <a:endParaRPr lang="en-US" sz="400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52400" y="5338763"/>
            <a:ext cx="8991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Oral - </a:t>
            </a:r>
            <a:r>
              <a:rPr lang="en-US" sz="2000"/>
              <a:t>Fluids through the mouth (PO).</a:t>
            </a:r>
            <a:r>
              <a:rPr lang="en-US"/>
              <a:t>  </a:t>
            </a:r>
            <a:r>
              <a:rPr lang="en-US" sz="2000"/>
              <a:t>Use with alert patients with no clinical signs 	of gastrointestinal stasis, vomiting or diarrhea, or not 	severely dehydrated.    	</a:t>
            </a:r>
            <a:endParaRPr lang="en-US" sz="1800"/>
          </a:p>
        </p:txBody>
      </p:sp>
      <p:pic>
        <p:nvPicPr>
          <p:cNvPr id="15364" name="Picture 6" descr="C:\Documents and Settings\Jean\My Documents\WRNC\Training\BasicMed\feeding tub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38450"/>
            <a:ext cx="2667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C:\Documents and Settings\Jean\My Documents\WRNC\Training\Opossums\feedingt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14636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2873375"/>
            <a:ext cx="239236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438400" y="1676400"/>
            <a:ext cx="594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Oral Fluid Therapy in mammals</a:t>
            </a:r>
            <a:endParaRPr lang="en-US" sz="4000"/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94566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79" y="2330824"/>
            <a:ext cx="2979124" cy="22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362201"/>
            <a:ext cx="2944803" cy="22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580869" y="4876800"/>
            <a:ext cx="571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Encouraging them to drink on their own is a goal for older mammals.  Good tasting fluids are easier to get babies to accept and not spit out or fight drinking.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438400" y="1676400"/>
            <a:ext cx="594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Oral Fluid Therapy in Birds</a:t>
            </a:r>
            <a:endParaRPr lang="en-US" sz="4000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28106"/>
            <a:ext cx="3048000" cy="228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81" y="2628107"/>
            <a:ext cx="3047907" cy="228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17762"/>
            <a:ext cx="2209799" cy="294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660712" y="5410200"/>
            <a:ext cx="5715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Appropriate size tubing is required to match      </a:t>
            </a:r>
          </a:p>
          <a:p>
            <a:pPr eaLnBrk="1" hangingPunct="1"/>
            <a:r>
              <a:rPr lang="en-US" dirty="0"/>
              <a:t>	the size of bird and size of throat.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819400" y="1467363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Subcutaneous  (SQ</a:t>
            </a:r>
            <a:r>
              <a:rPr lang="en-US" sz="3200" dirty="0" smtClean="0"/>
              <a:t>) - mammals</a:t>
            </a:r>
            <a:endParaRPr lang="en-US" sz="4000" dirty="0"/>
          </a:p>
        </p:txBody>
      </p:sp>
      <p:pic>
        <p:nvPicPr>
          <p:cNvPr id="18435" name="Picture 6" descr="C:\Documents and Settings\Jean\My Documents\WRNC\Training\BasicMed\subQmamma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32649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C:\Documents and Settings\Jean\My Documents\WRNC\Training\BasicMed\subqbub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013" y="2590799"/>
            <a:ext cx="4373987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757518" y="53340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Subcutaneous (SQ) - </a:t>
            </a:r>
            <a:r>
              <a:rPr lang="en-US" sz="2000" dirty="0"/>
              <a:t>Fluids are delivered under the skin.  Can be delivered intra-scapular, at the flank or abdominal flank.  Do not give to hypothermic animals.  Fluids must be warm, but not too hot.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705100" y="1480810"/>
            <a:ext cx="5905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Subcutaneous  (SQ</a:t>
            </a:r>
            <a:r>
              <a:rPr lang="en-US" sz="3200" dirty="0" smtClean="0"/>
              <a:t>) - birds</a:t>
            </a:r>
            <a:endParaRPr lang="en-US" sz="4000" dirty="0"/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343400" cy="325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609600" y="5642769"/>
            <a:ext cx="7848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Subcutaneous (SQ) - </a:t>
            </a:r>
            <a:r>
              <a:rPr lang="en-US" sz="2000" dirty="0"/>
              <a:t>Fluids are delivered intra-scapular, same as for mammals.  There is a bare spot without feathers on either side of the spine.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66800" y="22860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Fluid Therapy- Route of Administration</a:t>
            </a:r>
            <a:endParaRPr lang="en-US" sz="400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3124200"/>
            <a:ext cx="899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Intravenous (IV)-</a:t>
            </a:r>
            <a:r>
              <a:rPr lang="en-US" sz="1800" dirty="0"/>
              <a:t>Into the vein-Beyond the scope of this lesson.*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dirty="0" err="1"/>
              <a:t>Intraosseous</a:t>
            </a:r>
            <a:r>
              <a:rPr lang="en-US" dirty="0"/>
              <a:t> (IO)-</a:t>
            </a:r>
            <a:r>
              <a:rPr lang="en-US" sz="1800" dirty="0"/>
              <a:t>Into the bone-Beyond the scope of this lesson.*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/>
              <a:t>Intraperitoneal</a:t>
            </a:r>
            <a:r>
              <a:rPr lang="en-US" dirty="0"/>
              <a:t> (IP)-</a:t>
            </a:r>
            <a:r>
              <a:rPr lang="en-US" sz="1800" dirty="0"/>
              <a:t>Into the abdomen-used on reptiles.  Beyond the scope of this lesson.*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0" y="6188913"/>
            <a:ext cx="807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*</a:t>
            </a:r>
            <a:r>
              <a:rPr lang="en-US" sz="1800" b="1" dirty="0"/>
              <a:t>Discuss with your veterinarian.  Receive hands-on </a:t>
            </a:r>
            <a:r>
              <a:rPr lang="en-US" sz="1800" b="1" dirty="0" err="1"/>
              <a:t>inservice</a:t>
            </a:r>
            <a:r>
              <a:rPr lang="en-US" sz="1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3352800" y="1524000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/>
              <a:t>Hydration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066800" y="2286000"/>
            <a:ext cx="8077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Is it always appropriate to administer fluids?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What type of fluids?   What temperature should it be?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What is the appropriate route of fluid administration?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What is the appropriate volume of fluids needed?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How rapidly should fluids be given?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How frequently should fluids be administered?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How to monitor the effects and + or - physiological responses?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When should fluid therapy be discontinued?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                   Fluid Therapy- Route of Administration</a:t>
            </a:r>
            <a:endParaRPr lang="en-US" sz="4000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8686800" cy="421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/>
              <a:t>Route	Advantages</a:t>
            </a:r>
            <a:r>
              <a:rPr lang="en-US" b="1" dirty="0"/>
              <a:t>			</a:t>
            </a:r>
            <a:r>
              <a:rPr lang="en-US" b="1" dirty="0" smtClean="0"/>
              <a:t>   </a:t>
            </a:r>
            <a:r>
              <a:rPr lang="en-US" b="1" u="sng" dirty="0" smtClean="0"/>
              <a:t>Disadvantages/Limitations</a:t>
            </a:r>
            <a:endParaRPr lang="en-US" b="1" u="sng" dirty="0"/>
          </a:p>
          <a:p>
            <a:pPr eaLnBrk="1" hangingPunct="1">
              <a:spcBef>
                <a:spcPct val="50000"/>
              </a:spcBef>
            </a:pPr>
            <a:r>
              <a:rPr lang="en-US" sz="2000" b="1" dirty="0" smtClean="0"/>
              <a:t>Oral</a:t>
            </a:r>
            <a:r>
              <a:rPr lang="en-US" sz="2000" dirty="0" smtClean="0"/>
              <a:t> 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Rapid </a:t>
            </a:r>
            <a:r>
              <a:rPr lang="en-US" sz="2000" dirty="0"/>
              <a:t>administration		</a:t>
            </a:r>
            <a:r>
              <a:rPr lang="en-US" sz="2000" dirty="0" smtClean="0"/>
              <a:t>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May </a:t>
            </a:r>
            <a:r>
              <a:rPr lang="en-US" sz="2000" dirty="0"/>
              <a:t>be contraindicated because of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/>
              <a:t>         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Minimal side effects    		     gastrointestinal </a:t>
            </a:r>
            <a:r>
              <a:rPr lang="en-US" sz="2000" dirty="0"/>
              <a:t>disease.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/>
              <a:t>         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Economical 			   </a:t>
            </a:r>
            <a:r>
              <a:rPr lang="en-US" sz="2000" dirty="0">
                <a:latin typeface="Calibri"/>
                <a:cs typeface="Calibri"/>
              </a:rPr>
              <a:t>●</a:t>
            </a:r>
            <a:r>
              <a:rPr lang="en-US" sz="2000" dirty="0" smtClean="0"/>
              <a:t>Slower </a:t>
            </a:r>
            <a:r>
              <a:rPr lang="en-US" sz="2000" dirty="0"/>
              <a:t>than some other routes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/>
              <a:t>         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Caloric needs may be met 	  	   </a:t>
            </a:r>
            <a:r>
              <a:rPr lang="en-US" sz="2000" dirty="0">
                <a:latin typeface="Calibri"/>
                <a:cs typeface="Calibri"/>
              </a:rPr>
              <a:t>●</a:t>
            </a:r>
            <a:r>
              <a:rPr lang="en-US" sz="2000" dirty="0" smtClean="0"/>
              <a:t>Selective administration of fluid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/>
              <a:t>					     may be more difficult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1800" dirty="0"/>
              <a:t>	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 b="1" dirty="0" smtClean="0"/>
              <a:t>SQ    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Convenient</a:t>
            </a:r>
            <a:r>
              <a:rPr lang="en-US" sz="2000" dirty="0"/>
              <a:t>			</a:t>
            </a:r>
            <a:r>
              <a:rPr lang="en-US" sz="2000" dirty="0" smtClean="0"/>
              <a:t>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Limited </a:t>
            </a:r>
            <a:r>
              <a:rPr lang="en-US" sz="2000" dirty="0"/>
              <a:t>to isotonic solutions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/>
              <a:t>         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Rapid</a:t>
            </a:r>
            <a:r>
              <a:rPr lang="en-US" sz="2000" dirty="0"/>
              <a:t>				</a:t>
            </a:r>
            <a:r>
              <a:rPr lang="en-US" sz="2000" dirty="0" smtClean="0"/>
              <a:t>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Absorption </a:t>
            </a:r>
            <a:r>
              <a:rPr lang="en-US" sz="2000" dirty="0"/>
              <a:t>may not be efficient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/>
              <a:t>         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Solutions </a:t>
            </a:r>
            <a:r>
              <a:rPr lang="en-US" sz="2000" dirty="0"/>
              <a:t>higher in potassium 	</a:t>
            </a:r>
            <a:r>
              <a:rPr lang="en-US" sz="2000" dirty="0" smtClean="0"/>
              <a:t>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Solutions irritating to tissues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/>
              <a:t>               </a:t>
            </a:r>
            <a:r>
              <a:rPr lang="en-US" sz="2000" dirty="0"/>
              <a:t>content may be given		 </a:t>
            </a:r>
            <a:r>
              <a:rPr lang="en-US" sz="2000" dirty="0" smtClean="0"/>
              <a:t>    cannot </a:t>
            </a:r>
            <a:r>
              <a:rPr lang="en-US" sz="2000" dirty="0"/>
              <a:t>be given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/>
              <a:t>         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Best </a:t>
            </a:r>
            <a:r>
              <a:rPr lang="en-US" sz="2000" dirty="0"/>
              <a:t>for species with loosely 	</a:t>
            </a:r>
            <a:r>
              <a:rPr lang="en-US" sz="2000" dirty="0" smtClean="0"/>
              <a:t>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Not </a:t>
            </a:r>
            <a:r>
              <a:rPr lang="en-US" sz="2000" dirty="0"/>
              <a:t>suitable for large animals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 attached </a:t>
            </a:r>
            <a:r>
              <a:rPr lang="en-US" sz="2000" dirty="0"/>
              <a:t>skin	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/>
              <a:t>         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Can </a:t>
            </a:r>
            <a:r>
              <a:rPr lang="en-US" sz="2000" dirty="0"/>
              <a:t>be used with most species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67553" y="1447800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                   Fluid Therapy- Route of Administration</a:t>
            </a:r>
            <a:endParaRPr lang="en-US" sz="4000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" y="2027237"/>
            <a:ext cx="8686800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u="sng" dirty="0" smtClean="0"/>
              <a:t>Route Advantages</a:t>
            </a:r>
            <a:r>
              <a:rPr lang="en-US" b="1" dirty="0"/>
              <a:t>		</a:t>
            </a:r>
            <a:r>
              <a:rPr lang="en-US" b="1" dirty="0" smtClean="0"/>
              <a:t>            </a:t>
            </a:r>
            <a:r>
              <a:rPr lang="en-US" b="1" u="sng" dirty="0" smtClean="0"/>
              <a:t>Disadvantages/Limitations</a:t>
            </a:r>
            <a:endParaRPr lang="en-US" b="1" u="sng" dirty="0"/>
          </a:p>
          <a:p>
            <a:pPr eaLnBrk="1" hangingPunct="1">
              <a:spcBef>
                <a:spcPct val="50000"/>
              </a:spcBef>
            </a:pPr>
            <a:r>
              <a:rPr lang="en-US" sz="2000" b="1" dirty="0" smtClean="0"/>
              <a:t>    IV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Rapid </a:t>
            </a:r>
            <a:r>
              <a:rPr lang="en-US" sz="2000" dirty="0"/>
              <a:t>dispersion within </a:t>
            </a:r>
            <a:r>
              <a:rPr lang="en-US" sz="2000" dirty="0" smtClean="0"/>
              <a:t>body	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Greater </a:t>
            </a:r>
            <a:r>
              <a:rPr lang="en-US" sz="2000" dirty="0"/>
              <a:t>chance of side effects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        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Precise </a:t>
            </a:r>
            <a:r>
              <a:rPr lang="en-US" sz="2000" dirty="0"/>
              <a:t>dosage possible		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Limited </a:t>
            </a:r>
            <a:r>
              <a:rPr lang="en-US" sz="2000" dirty="0"/>
              <a:t>number of sites available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    IP</a:t>
            </a:r>
            <a:r>
              <a:rPr lang="en-US" sz="2000" dirty="0" smtClean="0"/>
              <a:t>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Rapid </a:t>
            </a:r>
            <a:r>
              <a:rPr lang="en-US" sz="2000" dirty="0"/>
              <a:t>absorption			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Potential </a:t>
            </a:r>
            <a:r>
              <a:rPr lang="en-US" sz="2000" dirty="0"/>
              <a:t>for injury to organs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         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Used </a:t>
            </a:r>
            <a:r>
              <a:rPr lang="en-US" sz="2000" dirty="0"/>
              <a:t>for reptiles &amp; rodents		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Limited </a:t>
            </a:r>
            <a:r>
              <a:rPr lang="en-US" sz="2000" dirty="0"/>
              <a:t>to isotonic solutions</a:t>
            </a:r>
          </a:p>
          <a:p>
            <a:pPr eaLnBrk="1" hangingPunct="1">
              <a:spcBef>
                <a:spcPct val="50000"/>
              </a:spcBef>
            </a:pPr>
            <a:endParaRPr lang="en-US" sz="2000" dirty="0"/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    </a:t>
            </a:r>
            <a:r>
              <a:rPr lang="en-US" sz="2000" b="1" dirty="0" smtClean="0"/>
              <a:t>IO</a:t>
            </a:r>
            <a:r>
              <a:rPr lang="en-US" sz="2000" dirty="0" smtClean="0"/>
              <a:t>  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Rapid </a:t>
            </a:r>
            <a:r>
              <a:rPr lang="en-US" sz="2000" dirty="0"/>
              <a:t>absorption			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High </a:t>
            </a:r>
            <a:r>
              <a:rPr lang="en-US" sz="2000" dirty="0"/>
              <a:t>risk of infection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					</a:t>
            </a:r>
            <a:r>
              <a:rPr lang="en-US" sz="2000" dirty="0" smtClean="0">
                <a:latin typeface="Calibri"/>
                <a:cs typeface="Calibri"/>
              </a:rPr>
              <a:t>●</a:t>
            </a:r>
            <a:r>
              <a:rPr lang="en-US" sz="2000" dirty="0" smtClean="0"/>
              <a:t>Uncomfortable </a:t>
            </a:r>
            <a:r>
              <a:rPr lang="en-US" sz="2000" dirty="0"/>
              <a:t>procedure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 smtClean="0"/>
              <a:t>     All of these are beyond </a:t>
            </a:r>
            <a:r>
              <a:rPr lang="en-US" sz="2000" b="1" dirty="0"/>
              <a:t>scope of this class. Discuss with your veterinarian</a:t>
            </a:r>
            <a:r>
              <a:rPr lang="en-US" sz="2000" b="1" dirty="0" smtClean="0"/>
              <a:t>.</a:t>
            </a:r>
            <a:br>
              <a:rPr lang="en-US" sz="2000" b="1" dirty="0" smtClean="0"/>
            </a:br>
            <a:r>
              <a:rPr lang="en-US" sz="2000" b="1" dirty="0" smtClean="0"/>
              <a:t>                                           Receive </a:t>
            </a:r>
            <a:r>
              <a:rPr lang="en-US" sz="2000" b="1" dirty="0"/>
              <a:t>hands-on </a:t>
            </a:r>
            <a:r>
              <a:rPr lang="en-US" sz="2000" b="1" dirty="0" err="1"/>
              <a:t>inservice</a:t>
            </a:r>
            <a:r>
              <a:rPr lang="en-US" sz="1800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2286000" y="1524000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Fluid Therapy- Rate of Delivery</a:t>
            </a:r>
            <a:endParaRPr lang="en-US" sz="400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52400" y="2438400"/>
            <a:ext cx="45720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Fluid deficits</a:t>
            </a:r>
            <a:r>
              <a:rPr lang="en-US" sz="2000" dirty="0"/>
              <a:t> are estimated based on hydration determined from physical exam findings.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 smtClean="0"/>
              <a:t>Percent </a:t>
            </a:r>
            <a:r>
              <a:rPr lang="en-US" sz="2000" b="1" dirty="0"/>
              <a:t>of dehydration</a:t>
            </a:r>
            <a:r>
              <a:rPr lang="en-US" sz="2000" dirty="0"/>
              <a:t> is multiplied by the animal’s weight in Kg. and this equals the volume of replacement fluid in </a:t>
            </a:r>
            <a:r>
              <a:rPr lang="en-US" sz="2000" dirty="0" smtClean="0"/>
              <a:t>ml’s or cc’s.</a:t>
            </a:r>
            <a:endParaRPr lang="en-US" sz="2000" dirty="0"/>
          </a:p>
          <a:p>
            <a:pPr eaLnBrk="1" hangingPunct="1">
              <a:spcBef>
                <a:spcPct val="50000"/>
              </a:spcBef>
            </a:pPr>
            <a:endParaRPr lang="en-US" sz="2000" b="1" dirty="0" smtClean="0"/>
          </a:p>
          <a:p>
            <a:pPr eaLnBrk="1" hangingPunct="1">
              <a:spcBef>
                <a:spcPct val="50000"/>
              </a:spcBef>
            </a:pPr>
            <a:r>
              <a:rPr lang="en-US" sz="2000" b="1" dirty="0" smtClean="0"/>
              <a:t>Maintenance </a:t>
            </a:r>
            <a:r>
              <a:rPr lang="en-US" sz="2000" b="1" dirty="0"/>
              <a:t>fluids</a:t>
            </a:r>
            <a:r>
              <a:rPr lang="en-US" sz="2000" dirty="0"/>
              <a:t> are the volume of fluids which are required during a 24 hour period by a healthy animal.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52400" y="2438400"/>
            <a:ext cx="4419600" cy="411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4800600" y="2392276"/>
            <a:ext cx="43434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 dirty="0"/>
              <a:t>Species</a:t>
            </a:r>
            <a:r>
              <a:rPr lang="en-US" sz="2000" b="1" dirty="0"/>
              <a:t>            </a:t>
            </a:r>
            <a:r>
              <a:rPr lang="en-US" sz="2000" b="1" u="sng" dirty="0"/>
              <a:t>Maintenance Fluids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Avian		</a:t>
            </a:r>
            <a:r>
              <a:rPr lang="en-US" sz="2000" b="1" dirty="0" smtClean="0"/>
              <a:t>50-60 </a:t>
            </a:r>
            <a:r>
              <a:rPr lang="en-US" sz="2000" b="1" dirty="0"/>
              <a:t>ml/kg/day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 err="1"/>
              <a:t>Canids</a:t>
            </a:r>
            <a:r>
              <a:rPr lang="en-US" sz="2000" b="1" dirty="0"/>
              <a:t>		45ml/kg/day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Felids		50ml/kg/day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Rabbit		50-100 ml/kg/day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Rodent		50-100 ml/kg/day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Reptile		10-15 ml/kg/day</a:t>
            </a:r>
          </a:p>
          <a:p>
            <a:pPr eaLnBrk="1" hangingPunct="1">
              <a:spcBef>
                <a:spcPct val="50000"/>
              </a:spcBef>
            </a:pPr>
            <a:endParaRPr lang="en-US" sz="2000" b="1" dirty="0"/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In shock	</a:t>
            </a:r>
            <a:r>
              <a:rPr lang="en-US" sz="2000" b="1" dirty="0" smtClean="0"/>
              <a:t>90 </a:t>
            </a:r>
            <a:r>
              <a:rPr lang="en-US" sz="2000" b="1" dirty="0"/>
              <a:t>ml/kg/day</a:t>
            </a:r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4800600" y="2438400"/>
            <a:ext cx="4038600" cy="411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C:\My Documents\My Pictures\NWRA Reference 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317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060950"/>
            <a:ext cx="25400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2286000" y="1524000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Fluid Therapy- Rate of Delivery</a:t>
            </a:r>
            <a:endParaRPr lang="en-US" sz="4000"/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2514600" y="2133600"/>
            <a:ext cx="413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Use NWRA/IWRC Fluid Charts</a:t>
            </a:r>
          </a:p>
        </p:txBody>
      </p:sp>
      <p:pic>
        <p:nvPicPr>
          <p:cNvPr id="245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23622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222726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2895600" y="2895600"/>
            <a:ext cx="21336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>
            <a:off x="5791200" y="2819400"/>
            <a:ext cx="24384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0"/>
            <a:ext cx="815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Assume 10% dehydrated to start and </a:t>
            </a:r>
            <a:endParaRPr lang="en-US" sz="3200" dirty="0" smtClean="0"/>
          </a:p>
          <a:p>
            <a:r>
              <a:rPr lang="en-US" sz="3200" dirty="0" smtClean="0"/>
              <a:t>	replace over </a:t>
            </a:r>
            <a:r>
              <a:rPr lang="en-US" sz="3200" dirty="0"/>
              <a:t>24 hours </a:t>
            </a:r>
            <a:r>
              <a:rPr lang="en-US" sz="3200" dirty="0" smtClean="0"/>
              <a:t>(</a:t>
            </a:r>
            <a:r>
              <a:rPr lang="en-US" sz="3200" dirty="0"/>
              <a:t>or 5% in 12 hours</a:t>
            </a:r>
            <a:r>
              <a:rPr lang="en-US" sz="3200" dirty="0" smtClean="0"/>
              <a:t>)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Assume rate of 50 ml/kg or 50 ml/1000 </a:t>
            </a:r>
            <a:r>
              <a:rPr lang="en-US" sz="3200" dirty="0" err="1"/>
              <a:t>gms</a:t>
            </a:r>
            <a:r>
              <a:rPr lang="en-US" sz="3200" dirty="0"/>
              <a:t> </a:t>
            </a:r>
            <a:r>
              <a:rPr lang="en-US" sz="3200" dirty="0" smtClean="0"/>
              <a:t>	which </a:t>
            </a:r>
            <a:r>
              <a:rPr lang="en-US" sz="3200" dirty="0"/>
              <a:t>is 5/100 </a:t>
            </a:r>
            <a:r>
              <a:rPr lang="en-US" sz="3200" dirty="0" smtClean="0"/>
              <a:t>or </a:t>
            </a:r>
            <a:r>
              <a:rPr lang="en-US" sz="3200" dirty="0"/>
              <a:t>5% for </a:t>
            </a:r>
            <a:r>
              <a:rPr lang="en-US" sz="3200" dirty="0" smtClean="0"/>
              <a:t>maintenance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Add 5% and 5% and get 10% </a:t>
            </a:r>
            <a:r>
              <a:rPr lang="en-US" sz="3200" dirty="0" smtClean="0"/>
              <a:t>- for </a:t>
            </a:r>
            <a:r>
              <a:rPr lang="en-US" sz="3200" dirty="0"/>
              <a:t>12 </a:t>
            </a:r>
            <a:r>
              <a:rPr lang="en-US" sz="3200" dirty="0" smtClean="0"/>
              <a:t>hours</a:t>
            </a:r>
          </a:p>
          <a:p>
            <a:r>
              <a:rPr lang="en-US" sz="3200" dirty="0" smtClean="0"/>
              <a:t>				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Take </a:t>
            </a:r>
            <a:r>
              <a:rPr lang="en-US" sz="3200" dirty="0"/>
              <a:t>10% of weight in grams and divide by </a:t>
            </a:r>
            <a:r>
              <a:rPr lang="en-US" sz="3200" dirty="0" smtClean="0"/>
              <a:t>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Administer </a:t>
            </a:r>
            <a:r>
              <a:rPr lang="en-US" sz="3200" dirty="0"/>
              <a:t>this amount TID – SIMPLE!</a:t>
            </a:r>
          </a:p>
        </p:txBody>
      </p:sp>
    </p:spTree>
    <p:extLst>
      <p:ext uri="{BB962C8B-B14F-4D97-AF65-F5344CB8AC3E}">
        <p14:creationId xmlns:p14="http://schemas.microsoft.com/office/powerpoint/2010/main" val="2770556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“Down and Dirty”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Practice:  You get in an opossum that weighs    		302 grams and is slightly lethargic.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302 divided by 10 is 30.2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30.2 divided by 3 is 10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So give 10 cc of LRS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43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Monitoring Response to Fluid Administration</a:t>
            </a:r>
            <a:endParaRPr lang="en-US" sz="4000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457200" y="2895600"/>
            <a:ext cx="8305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Complete Physical Exam to determine extent of hydration status.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Monitor bladder – check for abdominal swelling, pear shape, or visible bladder.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For partial hind-end paralysis, may have to evacuate manually.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Monitor urine color and frequency – check bedding for color and dampness.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Check mutes (in birds) for consistency of </a:t>
            </a:r>
            <a:r>
              <a:rPr lang="en-US" sz="2000" dirty="0" err="1"/>
              <a:t>urates</a:t>
            </a:r>
            <a:r>
              <a:rPr lang="en-US" sz="20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Check mucous membranes in mouth, an skin color, and refill time.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Skin turgor and abdomen “wrinkling” should improve.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905000"/>
            <a:ext cx="8001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goal is to be able to slowly wean off the replacement fluid therapy once you have “refilled” the deficit level you started </a:t>
            </a:r>
            <a:r>
              <a:rPr lang="en-US" sz="3200" dirty="0" smtClean="0"/>
              <a:t>with.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The patient is rehydrated when it is capable of ingesting maintenance volume of fluids on its </a:t>
            </a:r>
            <a:r>
              <a:rPr lang="en-US" sz="3200" dirty="0" smtClean="0"/>
              <a:t>own, usually through eating and drinking.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4454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Monitoring Response to Fluid Administration</a:t>
            </a:r>
            <a:endParaRPr lang="en-US" sz="400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81000" y="2409825"/>
            <a:ext cx="83058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Patient </a:t>
            </a:r>
            <a:r>
              <a:rPr lang="en-US" dirty="0"/>
              <a:t>attitude &amp; activity level should increase.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Improved heart rate, pulse rate, and pulse quality.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Do </a:t>
            </a:r>
            <a:r>
              <a:rPr lang="en-US" dirty="0"/>
              <a:t>not discontinue fluid therapy abruptly-reduce by 25%-50% per day slowly.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Take into account normal food intake increasing when decreasing fluids. </a:t>
            </a:r>
            <a:endParaRPr lang="en-US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b="1" i="1" dirty="0" smtClean="0"/>
              <a:t>It </a:t>
            </a:r>
            <a:r>
              <a:rPr lang="en-US" b="1" i="1" dirty="0"/>
              <a:t>is possible to overhydrate with resulting accumulation of fluids in the lungs or development of respiratory disease.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81000" y="2286000"/>
            <a:ext cx="84582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Fluid </a:t>
            </a:r>
            <a:r>
              <a:rPr lang="en-US" dirty="0"/>
              <a:t>therapy is vitally important!  May mean life or death.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Fluid </a:t>
            </a:r>
            <a:r>
              <a:rPr lang="en-US" dirty="0"/>
              <a:t>therapy is challenging &amp; rewarding.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Learn </a:t>
            </a:r>
            <a:r>
              <a:rPr lang="en-US" dirty="0"/>
              <a:t>the basics, understand the theories &amp; </a:t>
            </a:r>
            <a:r>
              <a:rPr lang="en-US" b="1" i="1" dirty="0" smtClean="0"/>
              <a:t>KEEP IT SIMPLE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Good </a:t>
            </a:r>
            <a:r>
              <a:rPr lang="en-US" dirty="0"/>
              <a:t>technique is acquired with practice.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Some </a:t>
            </a:r>
            <a:r>
              <a:rPr lang="en-US" dirty="0"/>
              <a:t>techniques can be practiced on carcasses.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Work </a:t>
            </a:r>
            <a:r>
              <a:rPr lang="en-US" dirty="0"/>
              <a:t>with an experienced co-worker to practice on live animals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/>
              <a:t>and to ask for help.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Take </a:t>
            </a:r>
            <a:r>
              <a:rPr lang="en-US" dirty="0"/>
              <a:t>advantage of lab time with experienced professionals. </a:t>
            </a:r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86000" y="1524000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Fluid Therapy-Summary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28600" y="22098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Well-hydrated: Lifting skin from the dorsal surface of the back &amp; releasing it results in skin snapping back immediately.  Check abdomen for “wrinkles”.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/>
              <a:t>				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438400" y="15240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Skin Turgor - Mammals</a:t>
            </a:r>
            <a:endParaRPr lang="en-US" sz="4000"/>
          </a:p>
        </p:txBody>
      </p:sp>
      <p:pic>
        <p:nvPicPr>
          <p:cNvPr id="4100" name="Picture 5" descr="C:\Documents and Settings\Jean\My Documents\WRNC\Training\BasicMed\te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3916363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81000" y="57912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Obese animals have fast skin turgor response even if dehydrated.</a:t>
            </a:r>
          </a:p>
        </p:txBody>
      </p:sp>
      <p:pic>
        <p:nvPicPr>
          <p:cNvPr id="4102" name="Picture 8" descr="C:\Documents and Settings\Jean\My Documents\WRNC\Training\BasicMed\t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3648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457450" y="1524000"/>
            <a:ext cx="5562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/>
              <a:t>If you can get them to cooperate, </a:t>
            </a:r>
          </a:p>
          <a:p>
            <a:pPr eaLnBrk="1" hangingPunct="1"/>
            <a:r>
              <a:rPr lang="en-US" sz="2800" dirty="0"/>
              <a:t>    that’s the easiest way of all!</a:t>
            </a: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58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2438399"/>
            <a:ext cx="9144000" cy="53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/>
              <a:t>% of Dehydration</a:t>
            </a:r>
            <a:r>
              <a:rPr lang="en-US" b="1" dirty="0"/>
              <a:t>	</a:t>
            </a:r>
            <a:r>
              <a:rPr lang="en-US" b="1" dirty="0" smtClean="0"/>
              <a:t>    </a:t>
            </a:r>
            <a:r>
              <a:rPr lang="en-US" b="1" u="sng" dirty="0" smtClean="0"/>
              <a:t>Clinical </a:t>
            </a:r>
            <a:r>
              <a:rPr lang="en-US" b="1" u="sng" dirty="0"/>
              <a:t>Signs</a:t>
            </a:r>
            <a:endParaRPr lang="en-US" u="sng" dirty="0"/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        &lt; 5</a:t>
            </a:r>
            <a:r>
              <a:rPr lang="en-US" dirty="0"/>
              <a:t>	</a:t>
            </a:r>
            <a:r>
              <a:rPr lang="en-US" dirty="0" smtClean="0"/>
              <a:t>	    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Not </a:t>
            </a:r>
            <a:r>
              <a:rPr lang="en-US" dirty="0"/>
              <a:t>detectable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     5</a:t>
            </a:r>
            <a:r>
              <a:rPr lang="en-US" dirty="0"/>
              <a:t>% - 6%	</a:t>
            </a:r>
            <a:r>
              <a:rPr lang="en-US" dirty="0" smtClean="0"/>
              <a:t>	    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Subtle </a:t>
            </a:r>
            <a:r>
              <a:rPr lang="en-US" dirty="0"/>
              <a:t>loss of skin elasticity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     6</a:t>
            </a:r>
            <a:r>
              <a:rPr lang="en-US" dirty="0"/>
              <a:t>% - 8%	</a:t>
            </a:r>
            <a:r>
              <a:rPr lang="en-US" dirty="0" smtClean="0"/>
              <a:t>	    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Dry </a:t>
            </a:r>
            <a:r>
              <a:rPr lang="en-US" dirty="0"/>
              <a:t>oral mucous membranes (mouth,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		       vulva or rectal mucosa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smtClean="0"/>
              <a:t>	    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Definite </a:t>
            </a:r>
            <a:r>
              <a:rPr lang="en-US" dirty="0"/>
              <a:t>delay in return of skin to normal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smtClean="0"/>
              <a:t>	    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Discolored</a:t>
            </a:r>
            <a:r>
              <a:rPr lang="en-US" dirty="0"/>
              <a:t>, dark urine (rabbits can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       brown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/>
              <a:t>		</a:t>
            </a:r>
            <a:r>
              <a:rPr lang="en-US" dirty="0" smtClean="0"/>
              <a:t>    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Slight </a:t>
            </a:r>
            <a:r>
              <a:rPr lang="en-US" dirty="0"/>
              <a:t>prolongation of capillary refill time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    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Eyes </a:t>
            </a:r>
            <a:r>
              <a:rPr lang="en-US" dirty="0"/>
              <a:t>possibly sunken in orbits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			 </a:t>
            </a:r>
          </a:p>
          <a:p>
            <a:pPr eaLnBrk="1" hangingPunct="1">
              <a:lnSpc>
                <a:spcPct val="10000"/>
              </a:lnSpc>
              <a:spcBef>
                <a:spcPct val="50000"/>
              </a:spcBef>
            </a:pPr>
            <a:endParaRPr lang="en-US" sz="1600" dirty="0"/>
          </a:p>
          <a:p>
            <a:pPr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US" sz="1600" dirty="0"/>
              <a:t>			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			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09800" y="15240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Skin Turgor - Mammals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46529" y="2133600"/>
            <a:ext cx="8915400" cy="522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/>
              <a:t>% of Dehydration</a:t>
            </a: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b="1" u="sng" dirty="0" smtClean="0"/>
              <a:t>Clinical </a:t>
            </a:r>
            <a:r>
              <a:rPr lang="en-US" b="1" u="sng" dirty="0"/>
              <a:t>Signs</a:t>
            </a:r>
            <a:endParaRPr lang="en-US" u="sng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 smtClean="0"/>
              <a:t>       10</a:t>
            </a:r>
            <a:r>
              <a:rPr lang="en-US" dirty="0"/>
              <a:t>% - 12</a:t>
            </a:r>
            <a:r>
              <a:rPr lang="en-US" dirty="0" smtClean="0"/>
              <a:t>%             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Tented </a:t>
            </a:r>
            <a:r>
              <a:rPr lang="en-US" dirty="0"/>
              <a:t>skin stands in </a:t>
            </a:r>
            <a:r>
              <a:rPr lang="en-US" dirty="0" smtClean="0"/>
              <a:t>place-wrinkled</a:t>
            </a:r>
            <a:br>
              <a:rPr lang="en-US" dirty="0" smtClean="0"/>
            </a:br>
            <a:r>
              <a:rPr lang="en-US" dirty="0" smtClean="0"/>
              <a:t>				   </a:t>
            </a:r>
            <a:r>
              <a:rPr lang="en-US" dirty="0"/>
              <a:t>abdomen		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 	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Definite </a:t>
            </a:r>
            <a:r>
              <a:rPr lang="en-US" dirty="0"/>
              <a:t>prolongation of capillary refill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   time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  <a:r>
              <a:rPr lang="en-US" dirty="0" smtClean="0"/>
              <a:t>            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Dry </a:t>
            </a:r>
            <a:r>
              <a:rPr lang="en-US" dirty="0"/>
              <a:t>oral mucous membranes, no urine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smtClean="0"/>
              <a:t>            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Possible </a:t>
            </a:r>
            <a:r>
              <a:rPr lang="en-US" dirty="0"/>
              <a:t>signs of shock: rapid &amp; weak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   pulse</a:t>
            </a:r>
            <a:r>
              <a:rPr lang="en-US" dirty="0"/>
              <a:t>, </a:t>
            </a:r>
            <a:r>
              <a:rPr lang="en-US" dirty="0" smtClean="0"/>
              <a:t>cool extremities</a:t>
            </a:r>
            <a:endParaRPr lang="en-US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dirty="0" smtClean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 smtClean="0"/>
              <a:t>       12</a:t>
            </a:r>
            <a:r>
              <a:rPr lang="en-US" dirty="0"/>
              <a:t>% - 15</a:t>
            </a:r>
            <a:r>
              <a:rPr lang="en-US" dirty="0" smtClean="0"/>
              <a:t>%	 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Definite </a:t>
            </a:r>
            <a:r>
              <a:rPr lang="en-US" dirty="0"/>
              <a:t>signs of shock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>		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			 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Death </a:t>
            </a:r>
            <a:r>
              <a:rPr lang="en-US" dirty="0"/>
              <a:t>imminent	</a:t>
            </a:r>
            <a:r>
              <a:rPr lang="en-US" sz="1600" dirty="0"/>
              <a:t>	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1600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				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09800" y="13716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/>
              <a:t>Skin Turgor - Mammals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2362200"/>
            <a:ext cx="822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Avian</a:t>
            </a:r>
            <a:r>
              <a:rPr lang="en-US" dirty="0"/>
              <a:t> - examine skin turgor on top of feet or legs, upper eyelid, especially abdomen for “wrinkles” &amp; leathery feel in baby birds.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/>
              <a:t>Reptiles</a:t>
            </a:r>
            <a:r>
              <a:rPr lang="en-US" dirty="0"/>
              <a:t> - examine on back or abdomen for “wrinkles”,  </a:t>
            </a:r>
            <a:br>
              <a:rPr lang="en-US" dirty="0"/>
            </a:br>
            <a:r>
              <a:rPr lang="en-US" dirty="0"/>
              <a:t>	    </a:t>
            </a:r>
            <a:r>
              <a:rPr lang="en-US" dirty="0" smtClean="0"/>
              <a:t> check </a:t>
            </a:r>
            <a:r>
              <a:rPr lang="en-US" dirty="0"/>
              <a:t>eye-lids.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2200" y="14478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Skin Turgor-Birds/Reptiles</a:t>
            </a:r>
            <a:endParaRPr lang="en-US" sz="4000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58239"/>
            <a:ext cx="2846388" cy="213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2362200"/>
            <a:ext cx="7924800" cy="479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/>
              <a:t>% of Dehydration</a:t>
            </a: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u="sng" dirty="0" smtClean="0"/>
              <a:t>Clinical </a:t>
            </a:r>
            <a:r>
              <a:rPr lang="en-US" b="1" u="sng" dirty="0"/>
              <a:t>Signs</a:t>
            </a:r>
            <a:endParaRPr lang="en-US" u="sng" dirty="0"/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             &lt; 5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Not </a:t>
            </a:r>
            <a:r>
              <a:rPr lang="en-US" dirty="0"/>
              <a:t>detectable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          5</a:t>
            </a:r>
            <a:r>
              <a:rPr lang="en-US" dirty="0"/>
              <a:t>% - 6%	</a:t>
            </a:r>
            <a:r>
              <a:rPr lang="en-US" dirty="0" smtClean="0"/>
              <a:t>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Subtle </a:t>
            </a:r>
            <a:r>
              <a:rPr lang="en-US" dirty="0"/>
              <a:t>loss of skin elasticity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smtClean="0"/>
              <a:t>	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Tenting </a:t>
            </a:r>
            <a:r>
              <a:rPr lang="en-US" dirty="0"/>
              <a:t>of skin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          7</a:t>
            </a:r>
            <a:r>
              <a:rPr lang="en-US" dirty="0"/>
              <a:t>% - 10%	</a:t>
            </a:r>
            <a:r>
              <a:rPr lang="en-US" dirty="0" smtClean="0"/>
              <a:t>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Loss </a:t>
            </a:r>
            <a:r>
              <a:rPr lang="en-US" dirty="0"/>
              <a:t>of brightness around eyes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smtClean="0"/>
              <a:t>	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Slow </a:t>
            </a:r>
            <a:r>
              <a:rPr lang="en-US" dirty="0"/>
              <a:t>upper eye-lid turgor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smtClean="0"/>
              <a:t>	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Dry</a:t>
            </a:r>
            <a:r>
              <a:rPr lang="en-US" dirty="0"/>
              <a:t>, ropy mucous membranes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		</a:t>
            </a:r>
            <a:r>
              <a:rPr lang="en-US" dirty="0" smtClean="0"/>
              <a:t>	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Thick</a:t>
            </a:r>
            <a:r>
              <a:rPr lang="en-US" dirty="0"/>
              <a:t>, pasty </a:t>
            </a:r>
            <a:r>
              <a:rPr lang="en-US" dirty="0" err="1"/>
              <a:t>urates</a:t>
            </a:r>
            <a:r>
              <a:rPr lang="en-US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			 </a:t>
            </a:r>
          </a:p>
          <a:p>
            <a:pPr eaLnBrk="1" hangingPunct="1">
              <a:lnSpc>
                <a:spcPct val="10000"/>
              </a:lnSpc>
              <a:spcBef>
                <a:spcPct val="50000"/>
              </a:spcBef>
            </a:pPr>
            <a:endParaRPr lang="en-US" sz="1600" dirty="0"/>
          </a:p>
          <a:p>
            <a:pPr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US" sz="1600" dirty="0"/>
              <a:t>			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			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09800" y="15240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Skin Turgor – Birds/Reptiles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8915400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/>
              <a:t>% of Dehydration</a:t>
            </a:r>
            <a:r>
              <a:rPr lang="en-US" b="1" dirty="0"/>
              <a:t>		</a:t>
            </a:r>
            <a:r>
              <a:rPr lang="en-US" b="1" u="sng" dirty="0"/>
              <a:t>Clinical Signs</a:t>
            </a:r>
            <a:endParaRPr lang="en-US" u="sng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 smtClean="0"/>
              <a:t>      10</a:t>
            </a:r>
            <a:r>
              <a:rPr lang="en-US" dirty="0"/>
              <a:t>% - 12</a:t>
            </a:r>
            <a:r>
              <a:rPr lang="en-US" dirty="0" smtClean="0"/>
              <a:t>%	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Tented </a:t>
            </a:r>
            <a:r>
              <a:rPr lang="en-US" dirty="0"/>
              <a:t>skin stands in </a:t>
            </a:r>
            <a:r>
              <a:rPr lang="en-US" dirty="0" smtClean="0"/>
              <a:t>place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		</a:t>
            </a:r>
            <a:r>
              <a:rPr lang="en-US" dirty="0" smtClean="0"/>
              <a:t>	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Muddy </a:t>
            </a:r>
            <a:r>
              <a:rPr lang="en-US" dirty="0"/>
              <a:t>color to scales of feet, </a:t>
            </a:r>
            <a:r>
              <a:rPr lang="en-US" dirty="0" smtClean="0"/>
              <a:t>cool</a:t>
            </a:r>
            <a:br>
              <a:rPr lang="en-US" dirty="0" smtClean="0"/>
            </a:br>
            <a:r>
              <a:rPr lang="en-US" dirty="0" smtClean="0"/>
              <a:t>				   extremities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 smtClean="0"/>
              <a:t>		</a:t>
            </a:r>
            <a:r>
              <a:rPr lang="en-US" dirty="0"/>
              <a:t>	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Dry </a:t>
            </a:r>
            <a:r>
              <a:rPr lang="en-US" dirty="0"/>
              <a:t>mucous </a:t>
            </a:r>
            <a:r>
              <a:rPr lang="en-US" dirty="0" smtClean="0"/>
              <a:t>membranes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Rapid </a:t>
            </a:r>
            <a:r>
              <a:rPr lang="en-US" dirty="0"/>
              <a:t>heart </a:t>
            </a:r>
            <a:r>
              <a:rPr lang="en-US" dirty="0" smtClean="0"/>
              <a:t>rate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 smtClean="0"/>
              <a:t>		</a:t>
            </a:r>
            <a:r>
              <a:rPr lang="en-US" dirty="0"/>
              <a:t>	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Depressed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		</a:t>
            </a:r>
            <a:r>
              <a:rPr lang="en-US" dirty="0" smtClean="0"/>
              <a:t>		</a:t>
            </a:r>
            <a:r>
              <a:rPr lang="en-US" dirty="0" smtClean="0">
                <a:latin typeface="Calibri"/>
                <a:cs typeface="Calibri"/>
              </a:rPr>
              <a:t>●</a:t>
            </a:r>
            <a:r>
              <a:rPr lang="en-US" dirty="0" smtClean="0"/>
              <a:t>No </a:t>
            </a:r>
            <a:r>
              <a:rPr lang="en-US" dirty="0" err="1"/>
              <a:t>urates</a:t>
            </a:r>
            <a:r>
              <a:rPr lang="en-US" dirty="0"/>
              <a:t> at </a:t>
            </a:r>
            <a:r>
              <a:rPr lang="en-US" dirty="0" smtClean="0"/>
              <a:t>all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1800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 smtClean="0"/>
              <a:t>      12</a:t>
            </a:r>
            <a:r>
              <a:rPr lang="en-US" dirty="0"/>
              <a:t>% - 15</a:t>
            </a:r>
            <a:r>
              <a:rPr lang="en-US" dirty="0" smtClean="0"/>
              <a:t>%		</a:t>
            </a:r>
            <a:r>
              <a:rPr lang="en-US" dirty="0" smtClean="0">
                <a:latin typeface="Calibri"/>
                <a:cs typeface="Calibri"/>
              </a:rPr>
              <a:t>●</a:t>
            </a:r>
            <a:r>
              <a:rPr lang="en-US" dirty="0" smtClean="0"/>
              <a:t>Definite </a:t>
            </a:r>
            <a:r>
              <a:rPr lang="en-US" dirty="0"/>
              <a:t>signs of shock, extreme </a:t>
            </a:r>
            <a:r>
              <a:rPr lang="en-US" dirty="0" smtClean="0"/>
              <a:t>					  depression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 smtClean="0"/>
              <a:t>		</a:t>
            </a:r>
            <a:r>
              <a:rPr lang="en-US" dirty="0"/>
              <a:t>		</a:t>
            </a:r>
            <a:r>
              <a:rPr lang="en-US" dirty="0" smtClean="0">
                <a:latin typeface="Calibri"/>
                <a:cs typeface="Calibri"/>
              </a:rPr>
              <a:t>● </a:t>
            </a:r>
            <a:r>
              <a:rPr lang="en-US" dirty="0" smtClean="0"/>
              <a:t>Near </a:t>
            </a:r>
            <a:r>
              <a:rPr lang="en-US" dirty="0"/>
              <a:t>death	</a:t>
            </a:r>
            <a:r>
              <a:rPr lang="en-US" sz="1600" dirty="0"/>
              <a:t>	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1600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				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23247" y="13716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/>
              <a:t>Skin Turgor – Birds/Reptiles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286000" y="1524000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Fluid Therapy- How does it work?</a:t>
            </a:r>
            <a:endParaRPr lang="en-US" sz="400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6629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u="sng"/>
          </a:p>
          <a:p>
            <a:pPr eaLnBrk="1" hangingPunct="1">
              <a:spcBef>
                <a:spcPct val="50000"/>
              </a:spcBef>
            </a:pPr>
            <a:endParaRPr lang="en-US" u="sng"/>
          </a:p>
          <a:p>
            <a:pPr eaLnBrk="1" hangingPunct="1">
              <a:spcBef>
                <a:spcPct val="50000"/>
              </a:spcBef>
            </a:pPr>
            <a:endParaRPr lang="en-US" u="sng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219200" y="2578100"/>
            <a:ext cx="701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cell membrane regulates the water molecules</a:t>
            </a:r>
          </a:p>
          <a:p>
            <a:pPr eaLnBrk="1" hangingPunct="1"/>
            <a:r>
              <a:rPr lang="en-US" dirty="0"/>
              <a:t>and concentration of solutes (salts, electrolytes) moving </a:t>
            </a:r>
          </a:p>
          <a:p>
            <a:pPr eaLnBrk="1" hangingPunct="1"/>
            <a:r>
              <a:rPr lang="en-US" dirty="0"/>
              <a:t>into and out of each cell.  </a:t>
            </a:r>
            <a:r>
              <a:rPr lang="en-US" dirty="0" smtClean="0"/>
              <a:t>This </a:t>
            </a:r>
            <a:r>
              <a:rPr lang="en-US" dirty="0"/>
              <a:t>is called </a:t>
            </a:r>
            <a:r>
              <a:rPr lang="en-US" b="1" dirty="0"/>
              <a:t>Osmosis</a:t>
            </a:r>
            <a:r>
              <a:rPr lang="en-US" dirty="0"/>
              <a:t>.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609600" y="4191000"/>
            <a:ext cx="82296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</a:rPr>
              <a:t>Tonicity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– tension of fluids within &amp; outside cell membranes.</a:t>
            </a:r>
          </a:p>
          <a:p>
            <a:pPr eaLnBrk="1" hangingPunct="1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</a:rPr>
              <a:t>Isotonic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– will not draw fluid out of cells by osmosis.</a:t>
            </a:r>
          </a:p>
          <a:p>
            <a:pPr eaLnBrk="1" hangingPunct="1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</a:rPr>
              <a:t>Hypertonic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– can draw fluids out of the cells resulting in 		     increased levels of dehydration.  </a:t>
            </a:r>
          </a:p>
          <a:p>
            <a:pPr eaLnBrk="1" hangingPunct="1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</a:rPr>
              <a:t>Hypotonic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– can force fluid into cells, maybe too much (edema).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910</Words>
  <Application>Microsoft Office PowerPoint</Application>
  <PresentationFormat>On-screen Show (4:3)</PresentationFormat>
  <Paragraphs>221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“Down and Dirty”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Chamberlain</dc:creator>
  <cp:lastModifiedBy>Onsite</cp:lastModifiedBy>
  <cp:revision>128</cp:revision>
  <cp:lastPrinted>2004-01-01T23:19:11Z</cp:lastPrinted>
  <dcterms:created xsi:type="dcterms:W3CDTF">2003-12-27T21:31:37Z</dcterms:created>
  <dcterms:modified xsi:type="dcterms:W3CDTF">2021-01-16T20:06:23Z</dcterms:modified>
</cp:coreProperties>
</file>