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a:t>Click to edit Master title style</a:t>
            </a:r>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832D7A8F-9241-43DD-A2EB-806B7C2F54C7}" type="datetimeFigureOut">
              <a:rPr lang="en-US" smtClean="0"/>
              <a:pPr/>
              <a:t>1/17/2023</a:t>
            </a:fld>
            <a:endParaRPr lang="en-US"/>
          </a:p>
        </p:txBody>
      </p:sp>
      <p:sp>
        <p:nvSpPr>
          <p:cNvPr id="16" name="Slide Number Placeholder 15"/>
          <p:cNvSpPr>
            <a:spLocks noGrp="1"/>
          </p:cNvSpPr>
          <p:nvPr>
            <p:ph type="sldNum" sz="quarter" idx="11"/>
          </p:nvPr>
        </p:nvSpPr>
        <p:spPr/>
        <p:txBody>
          <a:bodyPr/>
          <a:lstStyle/>
          <a:p>
            <a:fld id="{E70A3C44-8DD4-46B0-B2D5-A39E974E7147}" type="slidenum">
              <a:rPr lang="en-US" smtClean="0"/>
              <a:pPr/>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2D7A8F-9241-43DD-A2EB-806B7C2F54C7}"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A3C44-8DD4-46B0-B2D5-A39E974E71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832D7A8F-9241-43DD-A2EB-806B7C2F54C7}"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A3C44-8DD4-46B0-B2D5-A39E974E71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4" name="Date Placeholder 13"/>
          <p:cNvSpPr>
            <a:spLocks noGrp="1"/>
          </p:cNvSpPr>
          <p:nvPr>
            <p:ph type="dt" sz="half" idx="14"/>
          </p:nvPr>
        </p:nvSpPr>
        <p:spPr/>
        <p:txBody>
          <a:bodyPr/>
          <a:lstStyle/>
          <a:p>
            <a:fld id="{832D7A8F-9241-43DD-A2EB-806B7C2F54C7}" type="datetimeFigureOut">
              <a:rPr lang="en-US" smtClean="0"/>
              <a:pPr/>
              <a:t>1/17/2023</a:t>
            </a:fld>
            <a:endParaRPr lang="en-US"/>
          </a:p>
        </p:txBody>
      </p:sp>
      <p:sp>
        <p:nvSpPr>
          <p:cNvPr id="15" name="Slide Number Placeholder 14"/>
          <p:cNvSpPr>
            <a:spLocks noGrp="1"/>
          </p:cNvSpPr>
          <p:nvPr>
            <p:ph type="sldNum" sz="quarter" idx="15"/>
          </p:nvPr>
        </p:nvSpPr>
        <p:spPr/>
        <p:txBody>
          <a:bodyPr/>
          <a:lstStyle>
            <a:lvl1pPr algn="ctr">
              <a:defRPr/>
            </a:lvl1pPr>
          </a:lstStyle>
          <a:p>
            <a:fld id="{E70A3C44-8DD4-46B0-B2D5-A39E974E7147}" type="slidenum">
              <a:rPr lang="en-US" smtClean="0"/>
              <a:pPr/>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a:t>Click to edit Master title style</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832D7A8F-9241-43DD-A2EB-806B7C2F54C7}" type="datetimeFigureOut">
              <a:rPr lang="en-US" smtClean="0"/>
              <a:pPr/>
              <a:t>1/17/2023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70A3C44-8DD4-46B0-B2D5-A39E974E7147}"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a:t>Click to edit Master title style</a:t>
            </a:r>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832D7A8F-9241-43DD-A2EB-806B7C2F54C7}" type="datetimeFigureOut">
              <a:rPr lang="en-US" smtClean="0"/>
              <a:pPr/>
              <a:t>1/17/2023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70A3C44-8DD4-46B0-B2D5-A39E974E7147}"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70A3C44-8DD4-46B0-B2D5-A39E974E7147}" type="slidenum">
              <a:rPr lang="en-US" smtClean="0"/>
              <a:pPr/>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832D7A8F-9241-43DD-A2EB-806B7C2F54C7}" type="datetimeFigureOut">
              <a:rPr lang="en-US" smtClean="0"/>
              <a:pPr/>
              <a:t>1/17/2023</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a:t>Click to edit Master title style</a:t>
            </a:r>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832D7A8F-9241-43DD-A2EB-806B7C2F54C7}" type="datetimeFigureOut">
              <a:rPr lang="en-US" smtClean="0"/>
              <a:pPr/>
              <a:t>1/17/2023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70A3C44-8DD4-46B0-B2D5-A39E974E7147}" type="slidenum">
              <a:rPr lang="en-US" smtClean="0"/>
              <a:pPr/>
              <a:t>‹#›</a:t>
            </a:fld>
            <a:endParaRPr lang="en-US"/>
          </a:p>
        </p:txBody>
      </p:sp>
      <p:sp>
        <p:nvSpPr>
          <p:cNvPr id="2" name="Title 1"/>
          <p:cNvSpPr>
            <a:spLocks noGrp="1"/>
          </p:cNvSpPr>
          <p:nvPr>
            <p:ph type="title"/>
          </p:nvPr>
        </p:nvSpPr>
        <p:spPr/>
        <p:txBody>
          <a:bodyPr/>
          <a:lstStyle/>
          <a:p>
            <a:r>
              <a:rPr kumimoji="0" lang="en-US"/>
              <a:t>Click to edit Master title style</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2D7A8F-9241-43DD-A2EB-806B7C2F54C7}" type="datetimeFigureOut">
              <a:rPr lang="en-US" smtClean="0"/>
              <a:pPr/>
              <a:t>1/17/2023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70A3C44-8DD4-46B0-B2D5-A39E974E71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8" name="Date Placeholder 7"/>
          <p:cNvSpPr>
            <a:spLocks noGrp="1"/>
          </p:cNvSpPr>
          <p:nvPr>
            <p:ph type="dt" sz="half" idx="14"/>
          </p:nvPr>
        </p:nvSpPr>
        <p:spPr/>
        <p:txBody>
          <a:bodyPr/>
          <a:lstStyle/>
          <a:p>
            <a:fld id="{832D7A8F-9241-43DD-A2EB-806B7C2F54C7}" type="datetimeFigureOut">
              <a:rPr lang="en-US" smtClean="0"/>
              <a:pPr/>
              <a:t>1/17/2023</a:t>
            </a:fld>
            <a:endParaRPr lang="en-US"/>
          </a:p>
        </p:txBody>
      </p:sp>
      <p:sp>
        <p:nvSpPr>
          <p:cNvPr id="9" name="Slide Number Placeholder 8"/>
          <p:cNvSpPr>
            <a:spLocks noGrp="1"/>
          </p:cNvSpPr>
          <p:nvPr>
            <p:ph type="sldNum" sz="quarter" idx="15"/>
          </p:nvPr>
        </p:nvSpPr>
        <p:spPr/>
        <p:txBody>
          <a:bodyPr/>
          <a:lstStyle/>
          <a:p>
            <a:fld id="{E70A3C44-8DD4-46B0-B2D5-A39E974E7147}" type="slidenum">
              <a:rPr lang="en-US" smtClean="0"/>
              <a:pPr/>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a:t>Click to edit Master title style</a:t>
            </a:r>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a:t>Click icon to add picture</a:t>
            </a:r>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8" name="Date Placeholder 7"/>
          <p:cNvSpPr>
            <a:spLocks noGrp="1"/>
          </p:cNvSpPr>
          <p:nvPr>
            <p:ph type="dt" sz="half" idx="10"/>
          </p:nvPr>
        </p:nvSpPr>
        <p:spPr/>
        <p:txBody>
          <a:bodyPr/>
          <a:lstStyle/>
          <a:p>
            <a:fld id="{832D7A8F-9241-43DD-A2EB-806B7C2F54C7}" type="datetimeFigureOut">
              <a:rPr lang="en-US" smtClean="0"/>
              <a:pPr/>
              <a:t>1/17/2023</a:t>
            </a:fld>
            <a:endParaRPr lang="en-US"/>
          </a:p>
        </p:txBody>
      </p:sp>
      <p:sp>
        <p:nvSpPr>
          <p:cNvPr id="9" name="Slide Number Placeholder 8"/>
          <p:cNvSpPr>
            <a:spLocks noGrp="1"/>
          </p:cNvSpPr>
          <p:nvPr>
            <p:ph type="sldNum" sz="quarter" idx="11"/>
          </p:nvPr>
        </p:nvSpPr>
        <p:spPr/>
        <p:txBody>
          <a:bodyPr/>
          <a:lstStyle/>
          <a:p>
            <a:fld id="{E70A3C44-8DD4-46B0-B2D5-A39E974E7147}" type="slidenum">
              <a:rPr lang="en-US" smtClean="0"/>
              <a:pPr/>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832D7A8F-9241-43DD-A2EB-806B7C2F54C7}" type="datetimeFigureOut">
              <a:rPr lang="en-US" smtClean="0"/>
              <a:pPr/>
              <a:t>1/17/2023</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70A3C44-8DD4-46B0-B2D5-A39E974E7147}"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a:t>Click to edit Master title style</a:t>
            </a:r>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2.xml"/><Relationship Id="rId5" Type="http://schemas.openxmlformats.org/officeDocument/2006/relationships/image" Target="../media/image15.jpeg"/><Relationship Id="rId4" Type="http://schemas.openxmlformats.org/officeDocument/2006/relationships/image" Target="../media/image14.jpeg"/></Relationships>
</file>

<file path=ppt/slides/_rels/slide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a:solidFill>
                  <a:schemeClr val="bg2">
                    <a:lumMod val="75000"/>
                  </a:schemeClr>
                </a:solidFill>
              </a:rPr>
              <a:t>By Betty O’Leary</a:t>
            </a:r>
          </a:p>
        </p:txBody>
      </p:sp>
      <p:sp>
        <p:nvSpPr>
          <p:cNvPr id="2" name="Title 1"/>
          <p:cNvSpPr>
            <a:spLocks noGrp="1"/>
          </p:cNvSpPr>
          <p:nvPr>
            <p:ph type="ctrTitle"/>
          </p:nvPr>
        </p:nvSpPr>
        <p:spPr>
          <a:noFill/>
        </p:spPr>
        <p:txBody>
          <a:bodyPr/>
          <a:lstStyle/>
          <a:p>
            <a:r>
              <a:rPr lang="en-US" dirty="0">
                <a:solidFill>
                  <a:schemeClr val="bg2">
                    <a:lumMod val="75000"/>
                  </a:schemeClr>
                </a:solidFill>
              </a:rPr>
              <a:t>Feather Imping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2133600"/>
            <a:ext cx="8229600" cy="1371600"/>
          </a:xfrm>
        </p:spPr>
        <p:txBody>
          <a:bodyPr>
            <a:noAutofit/>
          </a:bodyPr>
          <a:lstStyle/>
          <a:p>
            <a:pPr algn="ctr"/>
            <a:r>
              <a:rPr lang="en-US" sz="6600" dirty="0">
                <a:solidFill>
                  <a:schemeClr val="bg2">
                    <a:lumMod val="75000"/>
                  </a:schemeClr>
                </a:solidFill>
              </a:rPr>
              <a:t>Your Turn!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38200" y="2819400"/>
            <a:ext cx="7391400" cy="2362200"/>
          </a:xfrm>
        </p:spPr>
        <p:txBody>
          <a:bodyPr>
            <a:noAutofit/>
          </a:bodyPr>
          <a:lstStyle/>
          <a:p>
            <a:r>
              <a:rPr lang="en-US" sz="2800" dirty="0">
                <a:solidFill>
                  <a:schemeClr val="bg2">
                    <a:lumMod val="20000"/>
                    <a:lumOff val="80000"/>
                  </a:schemeClr>
                </a:solidFill>
              </a:rPr>
              <a:t>Imping is the process of replacing broken feathers on one bird with new ones from another bird. This is done by using an internal splint inside of the hollow shaft of the feather.</a:t>
            </a:r>
          </a:p>
        </p:txBody>
      </p:sp>
      <p:sp>
        <p:nvSpPr>
          <p:cNvPr id="3" name="Title 2"/>
          <p:cNvSpPr>
            <a:spLocks noGrp="1"/>
          </p:cNvSpPr>
          <p:nvPr>
            <p:ph type="title"/>
          </p:nvPr>
        </p:nvSpPr>
        <p:spPr>
          <a:xfrm>
            <a:off x="533400" y="1447800"/>
            <a:ext cx="8229600" cy="762000"/>
          </a:xfrm>
        </p:spPr>
        <p:txBody>
          <a:bodyPr>
            <a:normAutofit/>
          </a:bodyPr>
          <a:lstStyle/>
          <a:p>
            <a:r>
              <a:rPr lang="en-US" sz="4000" dirty="0">
                <a:solidFill>
                  <a:schemeClr val="bg2">
                    <a:lumMod val="75000"/>
                  </a:schemeClr>
                </a:solidFill>
              </a:rPr>
              <a:t>What is Imping?</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334000"/>
          </a:xfrm>
        </p:spPr>
        <p:txBody>
          <a:bodyPr>
            <a:normAutofit lnSpcReduction="10000"/>
          </a:bodyPr>
          <a:lstStyle/>
          <a:p>
            <a:r>
              <a:rPr lang="en-US" sz="2800" dirty="0">
                <a:solidFill>
                  <a:schemeClr val="bg2">
                    <a:lumMod val="20000"/>
                    <a:lumOff val="80000"/>
                  </a:schemeClr>
                </a:solidFill>
                <a:cs typeface="Calibri" pitchFamily="34" charset="0"/>
              </a:rPr>
              <a:t>Broken feathers can hinder or even prevent a bird from being able to fly well enough to survive in the wild. Therefore it is important that birds have good feather condition before being released back into the wild.</a:t>
            </a:r>
          </a:p>
          <a:p>
            <a:r>
              <a:rPr lang="en-US" sz="2800" dirty="0">
                <a:solidFill>
                  <a:schemeClr val="bg2">
                    <a:lumMod val="20000"/>
                    <a:lumOff val="80000"/>
                  </a:schemeClr>
                </a:solidFill>
                <a:cs typeface="Calibri" pitchFamily="34" charset="0"/>
              </a:rPr>
              <a:t> Depending on the time of year, and species, it can take from one month to two years for a bird to molt out the broken feathers and replace them with new ones. </a:t>
            </a:r>
          </a:p>
          <a:p>
            <a:r>
              <a:rPr lang="en-US" sz="2800" dirty="0">
                <a:solidFill>
                  <a:schemeClr val="bg2">
                    <a:lumMod val="20000"/>
                    <a:lumOff val="80000"/>
                  </a:schemeClr>
                </a:solidFill>
                <a:cs typeface="Calibri" pitchFamily="34" charset="0"/>
              </a:rPr>
              <a:t>Imping allows you to release the bird now instead of holding the bird for the amount of time it takes for it to molt in new feathers.</a:t>
            </a:r>
          </a:p>
          <a:p>
            <a:endParaRPr lang="en-US" dirty="0"/>
          </a:p>
        </p:txBody>
      </p:sp>
      <p:sp>
        <p:nvSpPr>
          <p:cNvPr id="3" name="Title 2"/>
          <p:cNvSpPr>
            <a:spLocks noGrp="1"/>
          </p:cNvSpPr>
          <p:nvPr>
            <p:ph type="title"/>
          </p:nvPr>
        </p:nvSpPr>
        <p:spPr>
          <a:xfrm>
            <a:off x="457200" y="304800"/>
            <a:ext cx="8229600" cy="762000"/>
          </a:xfrm>
        </p:spPr>
        <p:txBody>
          <a:bodyPr/>
          <a:lstStyle/>
          <a:p>
            <a:r>
              <a:rPr lang="en-US" dirty="0">
                <a:solidFill>
                  <a:schemeClr val="bg2">
                    <a:lumMod val="75000"/>
                  </a:schemeClr>
                </a:solidFill>
              </a:rPr>
              <a:t>Why Imp?</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solidFill>
                  <a:schemeClr val="bg2">
                    <a:lumMod val="20000"/>
                    <a:lumOff val="80000"/>
                  </a:schemeClr>
                </a:solidFill>
              </a:rPr>
              <a:t>Scissors</a:t>
            </a:r>
          </a:p>
          <a:p>
            <a:r>
              <a:rPr lang="en-US" dirty="0">
                <a:solidFill>
                  <a:schemeClr val="bg2">
                    <a:lumMod val="20000"/>
                    <a:lumOff val="80000"/>
                  </a:schemeClr>
                </a:solidFill>
              </a:rPr>
              <a:t>Drill bits</a:t>
            </a:r>
          </a:p>
          <a:p>
            <a:r>
              <a:rPr lang="en-US" dirty="0">
                <a:solidFill>
                  <a:schemeClr val="bg2">
                    <a:lumMod val="20000"/>
                    <a:lumOff val="80000"/>
                  </a:schemeClr>
                </a:solidFill>
              </a:rPr>
              <a:t>5 minute epoxy</a:t>
            </a:r>
          </a:p>
          <a:p>
            <a:r>
              <a:rPr lang="en-US" dirty="0">
                <a:solidFill>
                  <a:schemeClr val="bg2">
                    <a:lumMod val="20000"/>
                    <a:lumOff val="80000"/>
                  </a:schemeClr>
                </a:solidFill>
              </a:rPr>
              <a:t>Pieces of paper to put between feathers</a:t>
            </a:r>
          </a:p>
          <a:p>
            <a:r>
              <a:rPr lang="en-US" dirty="0">
                <a:solidFill>
                  <a:schemeClr val="bg2">
                    <a:lumMod val="20000"/>
                    <a:lumOff val="80000"/>
                  </a:schemeClr>
                </a:solidFill>
              </a:rPr>
              <a:t>Bamboo skewers or feather shafts</a:t>
            </a:r>
          </a:p>
          <a:p>
            <a:r>
              <a:rPr lang="en-US" dirty="0">
                <a:solidFill>
                  <a:schemeClr val="bg2">
                    <a:lumMod val="20000"/>
                    <a:lumOff val="80000"/>
                  </a:schemeClr>
                </a:solidFill>
              </a:rPr>
              <a:t>Feathers to be used for imping. It must be the exact same feather that is broken on the bird that is being imped. (Example: Right primary #8 must be imped with a right primary #8) and from the same species and approximately the same sized bird.</a:t>
            </a:r>
          </a:p>
        </p:txBody>
      </p:sp>
      <p:sp>
        <p:nvSpPr>
          <p:cNvPr id="3" name="Title 2"/>
          <p:cNvSpPr>
            <a:spLocks noGrp="1"/>
          </p:cNvSpPr>
          <p:nvPr>
            <p:ph type="title"/>
          </p:nvPr>
        </p:nvSpPr>
        <p:spPr>
          <a:xfrm>
            <a:off x="457200" y="381000"/>
            <a:ext cx="8229600" cy="685800"/>
          </a:xfrm>
        </p:spPr>
        <p:txBody>
          <a:bodyPr>
            <a:normAutofit fontScale="90000"/>
          </a:bodyPr>
          <a:lstStyle/>
          <a:p>
            <a:r>
              <a:rPr lang="en-US" dirty="0">
                <a:solidFill>
                  <a:schemeClr val="bg2">
                    <a:lumMod val="75000"/>
                  </a:schemeClr>
                </a:solidFill>
              </a:rPr>
              <a:t>Tools needed for Imping</a:t>
            </a:r>
          </a:p>
        </p:txBody>
      </p:sp>
      <p:pic>
        <p:nvPicPr>
          <p:cNvPr id="4" name="Picture 3" descr="drill bits.jpg"/>
          <p:cNvPicPr>
            <a:picLocks noChangeAspect="1"/>
          </p:cNvPicPr>
          <p:nvPr/>
        </p:nvPicPr>
        <p:blipFill>
          <a:blip r:embed="rId2" cstate="print"/>
          <a:stretch>
            <a:fillRect/>
          </a:stretch>
        </p:blipFill>
        <p:spPr>
          <a:xfrm>
            <a:off x="7086600" y="838200"/>
            <a:ext cx="1524000" cy="1371600"/>
          </a:xfrm>
          <a:prstGeom prst="rect">
            <a:avLst/>
          </a:prstGeom>
        </p:spPr>
      </p:pic>
      <p:pic>
        <p:nvPicPr>
          <p:cNvPr id="5" name="Picture 4" descr="epoxy.jpg"/>
          <p:cNvPicPr>
            <a:picLocks noChangeAspect="1"/>
          </p:cNvPicPr>
          <p:nvPr/>
        </p:nvPicPr>
        <p:blipFill>
          <a:blip r:embed="rId3" cstate="print"/>
          <a:stretch>
            <a:fillRect/>
          </a:stretch>
        </p:blipFill>
        <p:spPr>
          <a:xfrm>
            <a:off x="6781800" y="2133600"/>
            <a:ext cx="1524000" cy="1524000"/>
          </a:xfrm>
          <a:prstGeom prst="rect">
            <a:avLst/>
          </a:prstGeom>
        </p:spPr>
      </p:pic>
      <p:pic>
        <p:nvPicPr>
          <p:cNvPr id="6" name="Picture 5" descr="scissors.jpg"/>
          <p:cNvPicPr>
            <a:picLocks noChangeAspect="1"/>
          </p:cNvPicPr>
          <p:nvPr/>
        </p:nvPicPr>
        <p:blipFill>
          <a:blip r:embed="rId4" cstate="print"/>
          <a:stretch>
            <a:fillRect/>
          </a:stretch>
        </p:blipFill>
        <p:spPr>
          <a:xfrm>
            <a:off x="5867400" y="1295400"/>
            <a:ext cx="1202944" cy="1219200"/>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5410200"/>
          </a:xfrm>
        </p:spPr>
        <p:txBody>
          <a:bodyPr>
            <a:normAutofit lnSpcReduction="10000"/>
          </a:bodyPr>
          <a:lstStyle/>
          <a:p>
            <a:r>
              <a:rPr lang="en-US" dirty="0">
                <a:solidFill>
                  <a:schemeClr val="bg2">
                    <a:lumMod val="20000"/>
                    <a:lumOff val="80000"/>
                  </a:schemeClr>
                </a:solidFill>
              </a:rPr>
              <a:t>Examine the bird ahead of time to see</a:t>
            </a:r>
          </a:p>
          <a:p>
            <a:pPr>
              <a:buNone/>
            </a:pPr>
            <a:r>
              <a:rPr lang="en-US" dirty="0">
                <a:solidFill>
                  <a:schemeClr val="bg2">
                    <a:lumMod val="20000"/>
                    <a:lumOff val="80000"/>
                  </a:schemeClr>
                </a:solidFill>
              </a:rPr>
              <a:t>    which feathers need imping. This </a:t>
            </a:r>
          </a:p>
          <a:p>
            <a:pPr>
              <a:buNone/>
            </a:pPr>
            <a:r>
              <a:rPr lang="en-US" dirty="0">
                <a:solidFill>
                  <a:schemeClr val="bg2">
                    <a:lumMod val="20000"/>
                    <a:lumOff val="80000"/>
                  </a:schemeClr>
                </a:solidFill>
              </a:rPr>
              <a:t>    prevents the bird from being stressed</a:t>
            </a:r>
          </a:p>
          <a:p>
            <a:pPr>
              <a:buNone/>
            </a:pPr>
            <a:r>
              <a:rPr lang="en-US" dirty="0">
                <a:solidFill>
                  <a:schemeClr val="bg2">
                    <a:lumMod val="20000"/>
                    <a:lumOff val="80000"/>
                  </a:schemeClr>
                </a:solidFill>
              </a:rPr>
              <a:t>    by being held longer than needed </a:t>
            </a:r>
          </a:p>
          <a:p>
            <a:pPr>
              <a:buNone/>
            </a:pPr>
            <a:r>
              <a:rPr lang="en-US" dirty="0">
                <a:solidFill>
                  <a:schemeClr val="bg2">
                    <a:lumMod val="20000"/>
                    <a:lumOff val="80000"/>
                  </a:schemeClr>
                </a:solidFill>
              </a:rPr>
              <a:t>    while the feathers are being prepared for imping.</a:t>
            </a:r>
          </a:p>
          <a:p>
            <a:r>
              <a:rPr lang="en-US" dirty="0">
                <a:solidFill>
                  <a:schemeClr val="bg2">
                    <a:lumMod val="20000"/>
                    <a:lumOff val="80000"/>
                  </a:schemeClr>
                </a:solidFill>
              </a:rPr>
              <a:t>Remove feathers needed from a cadaver or saved wings by cutting them around one half inch from the follicle.          </a:t>
            </a:r>
          </a:p>
          <a:p>
            <a:pPr>
              <a:buNone/>
            </a:pPr>
            <a:r>
              <a:rPr lang="en-US" dirty="0">
                <a:solidFill>
                  <a:schemeClr val="bg2">
                    <a:lumMod val="20000"/>
                    <a:lumOff val="80000"/>
                  </a:schemeClr>
                </a:solidFill>
              </a:rPr>
              <a:t>   The feather can be cut shorter later if needed. Make</a:t>
            </a:r>
          </a:p>
          <a:p>
            <a:pPr>
              <a:buNone/>
            </a:pPr>
            <a:r>
              <a:rPr lang="en-US" dirty="0">
                <a:solidFill>
                  <a:schemeClr val="bg2">
                    <a:lumMod val="20000"/>
                    <a:lumOff val="80000"/>
                  </a:schemeClr>
                </a:solidFill>
              </a:rPr>
              <a:t>                        sure that you keep track of which feather                                           </a:t>
            </a:r>
          </a:p>
          <a:p>
            <a:pPr>
              <a:buNone/>
            </a:pPr>
            <a:r>
              <a:rPr lang="en-US" dirty="0">
                <a:solidFill>
                  <a:schemeClr val="bg2">
                    <a:lumMod val="20000"/>
                    <a:lumOff val="80000"/>
                  </a:schemeClr>
                </a:solidFill>
              </a:rPr>
              <a:t>                        is which. You can do this by numbering </a:t>
            </a:r>
          </a:p>
          <a:p>
            <a:pPr>
              <a:buNone/>
            </a:pPr>
            <a:r>
              <a:rPr lang="en-US" dirty="0">
                <a:solidFill>
                  <a:schemeClr val="bg2">
                    <a:lumMod val="20000"/>
                    <a:lumOff val="80000"/>
                  </a:schemeClr>
                </a:solidFill>
              </a:rPr>
              <a:t>                        them. (Example: R9, R4, L8)</a:t>
            </a:r>
          </a:p>
          <a:p>
            <a:pPr>
              <a:buNone/>
            </a:pPr>
            <a:r>
              <a:rPr lang="en-US" dirty="0">
                <a:solidFill>
                  <a:schemeClr val="bg2">
                    <a:lumMod val="20000"/>
                    <a:lumOff val="80000"/>
                  </a:schemeClr>
                </a:solidFill>
              </a:rPr>
              <a:t>                        </a:t>
            </a:r>
          </a:p>
          <a:p>
            <a:endParaRPr lang="en-US" dirty="0"/>
          </a:p>
        </p:txBody>
      </p:sp>
      <p:sp>
        <p:nvSpPr>
          <p:cNvPr id="3" name="Title 2"/>
          <p:cNvSpPr>
            <a:spLocks noGrp="1"/>
          </p:cNvSpPr>
          <p:nvPr>
            <p:ph type="title"/>
          </p:nvPr>
        </p:nvSpPr>
        <p:spPr>
          <a:xfrm>
            <a:off x="457200" y="381000"/>
            <a:ext cx="8229600" cy="762000"/>
          </a:xfrm>
        </p:spPr>
        <p:txBody>
          <a:bodyPr/>
          <a:lstStyle/>
          <a:p>
            <a:r>
              <a:rPr lang="en-US" dirty="0">
                <a:solidFill>
                  <a:schemeClr val="bg2">
                    <a:lumMod val="75000"/>
                  </a:schemeClr>
                </a:solidFill>
              </a:rPr>
              <a:t>How to Imp</a:t>
            </a:r>
          </a:p>
        </p:txBody>
      </p:sp>
      <p:pic>
        <p:nvPicPr>
          <p:cNvPr id="4" name="Picture 3" descr="broken feathers.jpg"/>
          <p:cNvPicPr>
            <a:picLocks noChangeAspect="1"/>
          </p:cNvPicPr>
          <p:nvPr/>
        </p:nvPicPr>
        <p:blipFill>
          <a:blip r:embed="rId2" cstate="print"/>
          <a:stretch>
            <a:fillRect/>
          </a:stretch>
        </p:blipFill>
        <p:spPr>
          <a:xfrm>
            <a:off x="6324600" y="914400"/>
            <a:ext cx="2475533" cy="1905000"/>
          </a:xfrm>
          <a:prstGeom prst="rect">
            <a:avLst/>
          </a:prstGeom>
        </p:spPr>
      </p:pic>
      <p:pic>
        <p:nvPicPr>
          <p:cNvPr id="5" name="Picture 4" descr="numbered feathers.png"/>
          <p:cNvPicPr>
            <a:picLocks noChangeAspect="1"/>
          </p:cNvPicPr>
          <p:nvPr/>
        </p:nvPicPr>
        <p:blipFill>
          <a:blip r:embed="rId3" cstate="print"/>
          <a:stretch>
            <a:fillRect/>
          </a:stretch>
        </p:blipFill>
        <p:spPr>
          <a:xfrm>
            <a:off x="304800" y="4876800"/>
            <a:ext cx="2039309" cy="1524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562600"/>
          </a:xfrm>
        </p:spPr>
        <p:txBody>
          <a:bodyPr>
            <a:normAutofit lnSpcReduction="10000"/>
          </a:bodyPr>
          <a:lstStyle/>
          <a:p>
            <a:r>
              <a:rPr lang="en-US" dirty="0">
                <a:solidFill>
                  <a:schemeClr val="bg2">
                    <a:lumMod val="20000"/>
                    <a:lumOff val="80000"/>
                  </a:schemeClr>
                </a:solidFill>
              </a:rPr>
              <a:t> If using loose molted feathers or from a cadaver, rip off the barbs from the shaft. They do not have to be from the same species that is being imped, although same species works best, but they should be the same type of feather (Ex: outer primary, inner primary, secondary) and from a similar species of bird.</a:t>
            </a:r>
          </a:p>
          <a:p>
            <a:pPr>
              <a:buNone/>
            </a:pPr>
            <a:endParaRPr lang="en-US" dirty="0">
              <a:solidFill>
                <a:schemeClr val="bg2">
                  <a:lumMod val="20000"/>
                  <a:lumOff val="80000"/>
                </a:schemeClr>
              </a:solidFill>
            </a:endParaRPr>
          </a:p>
          <a:p>
            <a:pPr>
              <a:buNone/>
            </a:pPr>
            <a:endParaRPr lang="en-US" dirty="0">
              <a:solidFill>
                <a:schemeClr val="bg2">
                  <a:lumMod val="20000"/>
                  <a:lumOff val="80000"/>
                </a:schemeClr>
              </a:solidFill>
            </a:endParaRPr>
          </a:p>
          <a:p>
            <a:pPr>
              <a:buNone/>
            </a:pPr>
            <a:endParaRPr lang="en-US" dirty="0">
              <a:solidFill>
                <a:schemeClr val="bg2">
                  <a:lumMod val="20000"/>
                  <a:lumOff val="80000"/>
                </a:schemeClr>
              </a:solidFill>
            </a:endParaRPr>
          </a:p>
          <a:p>
            <a:pPr>
              <a:buNone/>
            </a:pPr>
            <a:endParaRPr lang="en-US" dirty="0">
              <a:solidFill>
                <a:schemeClr val="bg2">
                  <a:lumMod val="20000"/>
                  <a:lumOff val="80000"/>
                </a:schemeClr>
              </a:solidFill>
            </a:endParaRPr>
          </a:p>
          <a:p>
            <a:r>
              <a:rPr lang="en-US" dirty="0">
                <a:solidFill>
                  <a:schemeClr val="bg2">
                    <a:lumMod val="20000"/>
                    <a:lumOff val="80000"/>
                  </a:schemeClr>
                </a:solidFill>
              </a:rPr>
              <a:t>Use a drill bit to ream out the </a:t>
            </a:r>
          </a:p>
          <a:p>
            <a:pPr>
              <a:buNone/>
            </a:pPr>
            <a:r>
              <a:rPr lang="en-US" dirty="0">
                <a:solidFill>
                  <a:schemeClr val="bg2">
                    <a:lumMod val="20000"/>
                    <a:lumOff val="80000"/>
                  </a:schemeClr>
                </a:solidFill>
              </a:rPr>
              <a:t>inside of the feather shaft on the</a:t>
            </a:r>
          </a:p>
          <a:p>
            <a:pPr>
              <a:buNone/>
            </a:pPr>
            <a:r>
              <a:rPr lang="en-US" dirty="0">
                <a:solidFill>
                  <a:schemeClr val="bg2">
                    <a:lumMod val="20000"/>
                    <a:lumOff val="80000"/>
                  </a:schemeClr>
                </a:solidFill>
              </a:rPr>
              <a:t>feather that is being imped.  </a:t>
            </a:r>
          </a:p>
        </p:txBody>
      </p:sp>
      <p:sp>
        <p:nvSpPr>
          <p:cNvPr id="3" name="Title 2"/>
          <p:cNvSpPr>
            <a:spLocks noGrp="1"/>
          </p:cNvSpPr>
          <p:nvPr>
            <p:ph type="title"/>
          </p:nvPr>
        </p:nvSpPr>
        <p:spPr>
          <a:xfrm>
            <a:off x="457200" y="304800"/>
            <a:ext cx="8229600" cy="533400"/>
          </a:xfrm>
        </p:spPr>
        <p:txBody>
          <a:bodyPr>
            <a:normAutofit/>
          </a:bodyPr>
          <a:lstStyle/>
          <a:p>
            <a:r>
              <a:rPr lang="en-US" sz="2400" dirty="0">
                <a:solidFill>
                  <a:schemeClr val="bg2">
                    <a:lumMod val="75000"/>
                  </a:schemeClr>
                </a:solidFill>
              </a:rPr>
              <a:t>How to imp continued…</a:t>
            </a:r>
          </a:p>
        </p:txBody>
      </p:sp>
      <p:pic>
        <p:nvPicPr>
          <p:cNvPr id="4" name="Picture 3" descr="Cutting feather 002.JPG"/>
          <p:cNvPicPr>
            <a:picLocks noChangeAspect="1"/>
          </p:cNvPicPr>
          <p:nvPr/>
        </p:nvPicPr>
        <p:blipFill>
          <a:blip r:embed="rId2" cstate="print"/>
          <a:stretch>
            <a:fillRect/>
          </a:stretch>
        </p:blipFill>
        <p:spPr>
          <a:xfrm>
            <a:off x="5562600" y="3886200"/>
            <a:ext cx="2641600" cy="1981200"/>
          </a:xfrm>
          <a:prstGeom prst="rect">
            <a:avLst/>
          </a:prstGeom>
        </p:spPr>
      </p:pic>
      <p:pic>
        <p:nvPicPr>
          <p:cNvPr id="5" name="Picture 4" descr="Cutting feather 003.JPG"/>
          <p:cNvPicPr>
            <a:picLocks noChangeAspect="1"/>
          </p:cNvPicPr>
          <p:nvPr/>
        </p:nvPicPr>
        <p:blipFill>
          <a:blip r:embed="rId3" cstate="print"/>
          <a:stretch>
            <a:fillRect/>
          </a:stretch>
        </p:blipFill>
        <p:spPr>
          <a:xfrm>
            <a:off x="1600200" y="3352800"/>
            <a:ext cx="2667000" cy="15240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181600"/>
          </a:xfrm>
        </p:spPr>
        <p:txBody>
          <a:bodyPr>
            <a:normAutofit fontScale="92500"/>
          </a:bodyPr>
          <a:lstStyle/>
          <a:p>
            <a:r>
              <a:rPr lang="en-US" dirty="0">
                <a:solidFill>
                  <a:schemeClr val="bg2">
                    <a:lumMod val="20000"/>
                    <a:lumOff val="80000"/>
                  </a:schemeClr>
                </a:solidFill>
              </a:rPr>
              <a:t>Cut the top off of the debarbed shaft until it fits snug into the hollow shaft of the feather being imped. If using bamboo skewers </a:t>
            </a:r>
            <a:r>
              <a:rPr lang="en-US" dirty="0" err="1">
                <a:solidFill>
                  <a:schemeClr val="bg2">
                    <a:lumMod val="20000"/>
                    <a:lumOff val="80000"/>
                  </a:schemeClr>
                </a:solidFill>
              </a:rPr>
              <a:t>widdle</a:t>
            </a:r>
            <a:r>
              <a:rPr lang="en-US" dirty="0">
                <a:solidFill>
                  <a:schemeClr val="bg2">
                    <a:lumMod val="20000"/>
                    <a:lumOff val="80000"/>
                  </a:schemeClr>
                </a:solidFill>
              </a:rPr>
              <a:t> down if needed to make a snug fit.</a:t>
            </a:r>
          </a:p>
          <a:p>
            <a:pPr>
              <a:buNone/>
            </a:pPr>
            <a:endParaRPr lang="en-US" dirty="0">
              <a:solidFill>
                <a:schemeClr val="bg2">
                  <a:lumMod val="20000"/>
                  <a:lumOff val="80000"/>
                </a:schemeClr>
              </a:solidFill>
            </a:endParaRPr>
          </a:p>
          <a:p>
            <a:pPr>
              <a:buNone/>
            </a:pPr>
            <a:endParaRPr lang="en-US" dirty="0">
              <a:solidFill>
                <a:schemeClr val="bg2">
                  <a:lumMod val="20000"/>
                  <a:lumOff val="80000"/>
                </a:schemeClr>
              </a:solidFill>
            </a:endParaRPr>
          </a:p>
          <a:p>
            <a:pPr>
              <a:buNone/>
            </a:pPr>
            <a:endParaRPr lang="en-US" dirty="0">
              <a:solidFill>
                <a:schemeClr val="bg2">
                  <a:lumMod val="20000"/>
                  <a:lumOff val="80000"/>
                </a:schemeClr>
              </a:solidFill>
            </a:endParaRPr>
          </a:p>
          <a:p>
            <a:r>
              <a:rPr lang="en-US" dirty="0">
                <a:solidFill>
                  <a:schemeClr val="bg2">
                    <a:lumMod val="20000"/>
                    <a:lumOff val="80000"/>
                  </a:schemeClr>
                </a:solidFill>
              </a:rPr>
              <a:t>Once all of the feathers are prepared, get the bird that is being imped.</a:t>
            </a:r>
          </a:p>
          <a:p>
            <a:r>
              <a:rPr lang="en-US" dirty="0">
                <a:solidFill>
                  <a:schemeClr val="bg2">
                    <a:lumMod val="20000"/>
                    <a:lumOff val="80000"/>
                  </a:schemeClr>
                </a:solidFill>
              </a:rPr>
              <a:t>Slide a piece of paper under the feather being imped.</a:t>
            </a:r>
          </a:p>
          <a:p>
            <a:r>
              <a:rPr lang="en-US" dirty="0">
                <a:solidFill>
                  <a:schemeClr val="bg2">
                    <a:lumMod val="20000"/>
                    <a:lumOff val="80000"/>
                  </a:schemeClr>
                </a:solidFill>
              </a:rPr>
              <a:t>Cut the broken feather on the bird at the appropriate location, so the feather is the</a:t>
            </a:r>
          </a:p>
          <a:p>
            <a:pPr>
              <a:buNone/>
            </a:pPr>
            <a:r>
              <a:rPr lang="en-US" dirty="0">
                <a:solidFill>
                  <a:schemeClr val="bg2">
                    <a:lumMod val="20000"/>
                    <a:lumOff val="80000"/>
                  </a:schemeClr>
                </a:solidFill>
              </a:rPr>
              <a:t>    correct length once imped.</a:t>
            </a:r>
          </a:p>
          <a:p>
            <a:endParaRPr lang="en-US" dirty="0"/>
          </a:p>
        </p:txBody>
      </p:sp>
      <p:sp>
        <p:nvSpPr>
          <p:cNvPr id="3" name="Title 2"/>
          <p:cNvSpPr>
            <a:spLocks noGrp="1"/>
          </p:cNvSpPr>
          <p:nvPr>
            <p:ph type="title"/>
          </p:nvPr>
        </p:nvSpPr>
        <p:spPr>
          <a:xfrm>
            <a:off x="457200" y="381000"/>
            <a:ext cx="8229600" cy="457200"/>
          </a:xfrm>
        </p:spPr>
        <p:txBody>
          <a:bodyPr>
            <a:normAutofit/>
          </a:bodyPr>
          <a:lstStyle/>
          <a:p>
            <a:r>
              <a:rPr lang="en-US" sz="2400" dirty="0">
                <a:solidFill>
                  <a:schemeClr val="bg2">
                    <a:lumMod val="75000"/>
                  </a:schemeClr>
                </a:solidFill>
              </a:rPr>
              <a:t>How to imp continued…</a:t>
            </a:r>
          </a:p>
        </p:txBody>
      </p:sp>
      <p:pic>
        <p:nvPicPr>
          <p:cNvPr id="4" name="Picture 3" descr="Cutting feather 004.JPG"/>
          <p:cNvPicPr>
            <a:picLocks noChangeAspect="1"/>
          </p:cNvPicPr>
          <p:nvPr/>
        </p:nvPicPr>
        <p:blipFill>
          <a:blip r:embed="rId2" cstate="print"/>
          <a:stretch>
            <a:fillRect/>
          </a:stretch>
        </p:blipFill>
        <p:spPr>
          <a:xfrm>
            <a:off x="3314700" y="2128069"/>
            <a:ext cx="2514600" cy="1276350"/>
          </a:xfrm>
          <a:prstGeom prst="rect">
            <a:avLst/>
          </a:prstGeom>
        </p:spPr>
      </p:pic>
      <p:pic>
        <p:nvPicPr>
          <p:cNvPr id="5" name="Picture 4" descr="Cutting feather 001.JPG"/>
          <p:cNvPicPr>
            <a:picLocks noChangeAspect="1"/>
          </p:cNvPicPr>
          <p:nvPr/>
        </p:nvPicPr>
        <p:blipFill>
          <a:blip r:embed="rId3" cstate="print"/>
          <a:stretch>
            <a:fillRect/>
          </a:stretch>
        </p:blipFill>
        <p:spPr>
          <a:xfrm>
            <a:off x="5715000" y="5029200"/>
            <a:ext cx="1981200" cy="1485900"/>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normAutofit/>
          </a:bodyPr>
          <a:lstStyle/>
          <a:p>
            <a:r>
              <a:rPr lang="en-US" sz="2400" dirty="0">
                <a:solidFill>
                  <a:schemeClr val="bg2">
                    <a:lumMod val="20000"/>
                    <a:lumOff val="80000"/>
                  </a:schemeClr>
                </a:solidFill>
              </a:rPr>
              <a:t>Ream out the shaft on the bird </a:t>
            </a:r>
          </a:p>
          <a:p>
            <a:pPr>
              <a:buNone/>
            </a:pPr>
            <a:r>
              <a:rPr lang="en-US" sz="2400" dirty="0">
                <a:solidFill>
                  <a:schemeClr val="bg2">
                    <a:lumMod val="20000"/>
                    <a:lumOff val="80000"/>
                  </a:schemeClr>
                </a:solidFill>
              </a:rPr>
              <a:t>    with the drill bit.</a:t>
            </a:r>
          </a:p>
          <a:p>
            <a:r>
              <a:rPr lang="en-US" sz="2400" dirty="0">
                <a:solidFill>
                  <a:schemeClr val="bg2">
                    <a:lumMod val="20000"/>
                    <a:lumOff val="80000"/>
                  </a:schemeClr>
                </a:solidFill>
              </a:rPr>
              <a:t>Cut the bottom end of the </a:t>
            </a:r>
            <a:r>
              <a:rPr lang="en-US" sz="2400" dirty="0" err="1">
                <a:solidFill>
                  <a:schemeClr val="bg2">
                    <a:lumMod val="20000"/>
                    <a:lumOff val="80000"/>
                  </a:schemeClr>
                </a:solidFill>
              </a:rPr>
              <a:t>debarbed</a:t>
            </a:r>
            <a:r>
              <a:rPr lang="en-US" sz="2400" dirty="0">
                <a:solidFill>
                  <a:schemeClr val="bg2">
                    <a:lumMod val="20000"/>
                    <a:lumOff val="80000"/>
                  </a:schemeClr>
                </a:solidFill>
              </a:rPr>
              <a:t> shaft, or the bamboo skewer, that is being used as the splint to the correct length so it fits sung inside of the shaft on the bird.</a:t>
            </a:r>
          </a:p>
          <a:p>
            <a:endParaRPr lang="en-US" sz="2400" dirty="0">
              <a:solidFill>
                <a:schemeClr val="bg2">
                  <a:lumMod val="20000"/>
                  <a:lumOff val="80000"/>
                </a:schemeClr>
              </a:solidFill>
            </a:endParaRPr>
          </a:p>
          <a:p>
            <a:pPr>
              <a:buNone/>
            </a:pPr>
            <a:endParaRPr lang="en-US" dirty="0">
              <a:solidFill>
                <a:schemeClr val="bg2">
                  <a:lumMod val="20000"/>
                  <a:lumOff val="80000"/>
                </a:schemeClr>
              </a:solidFill>
            </a:endParaRPr>
          </a:p>
          <a:p>
            <a:r>
              <a:rPr lang="en-US" sz="2400" dirty="0">
                <a:solidFill>
                  <a:schemeClr val="bg2">
                    <a:lumMod val="20000"/>
                    <a:lumOff val="80000"/>
                  </a:schemeClr>
                </a:solidFill>
              </a:rPr>
              <a:t>Once splint is cut to fit correctly, remove it from both shafts and apply glue to the top half and place into feather shaft. Then apply glue to the bottom half and place into shaft in the bird.</a:t>
            </a:r>
          </a:p>
          <a:p>
            <a:endParaRPr lang="en-US" dirty="0"/>
          </a:p>
        </p:txBody>
      </p:sp>
      <p:sp>
        <p:nvSpPr>
          <p:cNvPr id="3" name="Title 2"/>
          <p:cNvSpPr>
            <a:spLocks noGrp="1"/>
          </p:cNvSpPr>
          <p:nvPr>
            <p:ph type="title"/>
          </p:nvPr>
        </p:nvSpPr>
        <p:spPr>
          <a:xfrm>
            <a:off x="457200" y="304800"/>
            <a:ext cx="8229600" cy="533400"/>
          </a:xfrm>
        </p:spPr>
        <p:txBody>
          <a:bodyPr>
            <a:normAutofit/>
          </a:bodyPr>
          <a:lstStyle/>
          <a:p>
            <a:r>
              <a:rPr lang="en-US" sz="2400" dirty="0">
                <a:solidFill>
                  <a:schemeClr val="bg2">
                    <a:lumMod val="75000"/>
                  </a:schemeClr>
                </a:solidFill>
              </a:rPr>
              <a:t>How to imp continued…</a:t>
            </a:r>
          </a:p>
        </p:txBody>
      </p:sp>
      <p:pic>
        <p:nvPicPr>
          <p:cNvPr id="4" name="Picture 3" descr="Cutting feather 005.JPG"/>
          <p:cNvPicPr>
            <a:picLocks noChangeAspect="1"/>
          </p:cNvPicPr>
          <p:nvPr/>
        </p:nvPicPr>
        <p:blipFill>
          <a:blip r:embed="rId2" cstate="print"/>
          <a:stretch>
            <a:fillRect/>
          </a:stretch>
        </p:blipFill>
        <p:spPr>
          <a:xfrm>
            <a:off x="6781800" y="2819400"/>
            <a:ext cx="1524000" cy="990600"/>
          </a:xfrm>
          <a:prstGeom prst="rect">
            <a:avLst/>
          </a:prstGeom>
        </p:spPr>
      </p:pic>
      <p:pic>
        <p:nvPicPr>
          <p:cNvPr id="5" name="Picture 4" descr="Cutting feather 006.JPG"/>
          <p:cNvPicPr>
            <a:picLocks noChangeAspect="1"/>
          </p:cNvPicPr>
          <p:nvPr/>
        </p:nvPicPr>
        <p:blipFill>
          <a:blip r:embed="rId3" cstate="print"/>
          <a:stretch>
            <a:fillRect/>
          </a:stretch>
        </p:blipFill>
        <p:spPr>
          <a:xfrm>
            <a:off x="5715000" y="381000"/>
            <a:ext cx="1828800" cy="1371600"/>
          </a:xfrm>
          <a:prstGeom prst="rect">
            <a:avLst/>
          </a:prstGeom>
        </p:spPr>
      </p:pic>
      <p:pic>
        <p:nvPicPr>
          <p:cNvPr id="6" name="Picture 5" descr="Cutting feather 007.JPG"/>
          <p:cNvPicPr>
            <a:picLocks noChangeAspect="1"/>
          </p:cNvPicPr>
          <p:nvPr/>
        </p:nvPicPr>
        <p:blipFill>
          <a:blip r:embed="rId4" cstate="print"/>
          <a:stretch>
            <a:fillRect/>
          </a:stretch>
        </p:blipFill>
        <p:spPr>
          <a:xfrm>
            <a:off x="5410200" y="5105400"/>
            <a:ext cx="1828800" cy="1371600"/>
          </a:xfrm>
          <a:prstGeom prst="rect">
            <a:avLst/>
          </a:prstGeom>
        </p:spPr>
      </p:pic>
      <p:pic>
        <p:nvPicPr>
          <p:cNvPr id="7" name="Picture 6" descr="mixing epoxy.jpg"/>
          <p:cNvPicPr>
            <a:picLocks noChangeAspect="1"/>
          </p:cNvPicPr>
          <p:nvPr/>
        </p:nvPicPr>
        <p:blipFill>
          <a:blip r:embed="rId5" cstate="print"/>
          <a:stretch>
            <a:fillRect/>
          </a:stretch>
        </p:blipFill>
        <p:spPr>
          <a:xfrm>
            <a:off x="3282950" y="5281612"/>
            <a:ext cx="1358900" cy="1019175"/>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90600"/>
            <a:ext cx="8229600" cy="5105400"/>
          </a:xfrm>
        </p:spPr>
        <p:txBody>
          <a:bodyPr/>
          <a:lstStyle/>
          <a:p>
            <a:r>
              <a:rPr lang="en-US" dirty="0">
                <a:solidFill>
                  <a:schemeClr val="bg2">
                    <a:lumMod val="20000"/>
                    <a:lumOff val="80000"/>
                  </a:schemeClr>
                </a:solidFill>
              </a:rPr>
              <a:t>Make sure that the feather is pushed in all the way and the two ends meet flush. It is also very important to make sure that the feather is rotated the correct direction.</a:t>
            </a:r>
          </a:p>
          <a:p>
            <a:r>
              <a:rPr lang="en-US" dirty="0">
                <a:solidFill>
                  <a:schemeClr val="bg2">
                    <a:lumMod val="20000"/>
                    <a:lumOff val="80000"/>
                  </a:schemeClr>
                </a:solidFill>
              </a:rPr>
              <a:t>Once glue is dry, remove</a:t>
            </a:r>
          </a:p>
          <a:p>
            <a:pPr>
              <a:buNone/>
            </a:pPr>
            <a:r>
              <a:rPr lang="en-US" dirty="0">
                <a:solidFill>
                  <a:schemeClr val="bg2">
                    <a:lumMod val="20000"/>
                    <a:lumOff val="80000"/>
                  </a:schemeClr>
                </a:solidFill>
              </a:rPr>
              <a:t>    the paper and arrange</a:t>
            </a:r>
          </a:p>
          <a:p>
            <a:pPr>
              <a:buNone/>
            </a:pPr>
            <a:r>
              <a:rPr lang="en-US" dirty="0">
                <a:solidFill>
                  <a:schemeClr val="bg2">
                    <a:lumMod val="20000"/>
                    <a:lumOff val="80000"/>
                  </a:schemeClr>
                </a:solidFill>
              </a:rPr>
              <a:t>    the feathers back into </a:t>
            </a:r>
          </a:p>
          <a:p>
            <a:pPr>
              <a:buNone/>
            </a:pPr>
            <a:r>
              <a:rPr lang="en-US" dirty="0">
                <a:solidFill>
                  <a:schemeClr val="bg2">
                    <a:lumMod val="20000"/>
                    <a:lumOff val="80000"/>
                  </a:schemeClr>
                </a:solidFill>
              </a:rPr>
              <a:t>    place.</a:t>
            </a:r>
          </a:p>
          <a:p>
            <a:pPr>
              <a:buNone/>
            </a:pPr>
            <a:endParaRPr lang="en-US" dirty="0">
              <a:solidFill>
                <a:schemeClr val="bg2">
                  <a:lumMod val="20000"/>
                  <a:lumOff val="80000"/>
                </a:schemeClr>
              </a:solidFill>
            </a:endParaRPr>
          </a:p>
          <a:p>
            <a:pPr>
              <a:buNone/>
            </a:pPr>
            <a:endParaRPr lang="en-US" dirty="0">
              <a:solidFill>
                <a:schemeClr val="bg2">
                  <a:lumMod val="20000"/>
                  <a:lumOff val="80000"/>
                </a:schemeClr>
              </a:solidFill>
            </a:endParaRPr>
          </a:p>
        </p:txBody>
      </p:sp>
      <p:sp>
        <p:nvSpPr>
          <p:cNvPr id="3" name="Title 2"/>
          <p:cNvSpPr>
            <a:spLocks noGrp="1"/>
          </p:cNvSpPr>
          <p:nvPr>
            <p:ph type="title"/>
          </p:nvPr>
        </p:nvSpPr>
        <p:spPr>
          <a:xfrm>
            <a:off x="457200" y="228600"/>
            <a:ext cx="8229600" cy="533400"/>
          </a:xfrm>
        </p:spPr>
        <p:txBody>
          <a:bodyPr>
            <a:normAutofit/>
          </a:bodyPr>
          <a:lstStyle/>
          <a:p>
            <a:r>
              <a:rPr lang="en-US" sz="2400" dirty="0">
                <a:solidFill>
                  <a:schemeClr val="bg2">
                    <a:lumMod val="75000"/>
                  </a:schemeClr>
                </a:solidFill>
              </a:rPr>
              <a:t>How to imp continued…</a:t>
            </a:r>
            <a:endParaRPr lang="en-US" sz="2400" dirty="0"/>
          </a:p>
        </p:txBody>
      </p:sp>
      <p:pic>
        <p:nvPicPr>
          <p:cNvPr id="4" name="Picture 3" descr="Cutting feather 008.JPG"/>
          <p:cNvPicPr>
            <a:picLocks noChangeAspect="1"/>
          </p:cNvPicPr>
          <p:nvPr/>
        </p:nvPicPr>
        <p:blipFill>
          <a:blip r:embed="rId2" cstate="print"/>
          <a:stretch>
            <a:fillRect/>
          </a:stretch>
        </p:blipFill>
        <p:spPr>
          <a:xfrm>
            <a:off x="4648200" y="2895600"/>
            <a:ext cx="3657600" cy="274320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311</TotalTime>
  <Words>676</Words>
  <Application>Microsoft Office PowerPoint</Application>
  <PresentationFormat>On-screen Show (4:3)</PresentationFormat>
  <Paragraphs>59</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Constantia</vt:lpstr>
      <vt:lpstr>Wingdings 2</vt:lpstr>
      <vt:lpstr>Paper</vt:lpstr>
      <vt:lpstr>Feather Imping</vt:lpstr>
      <vt:lpstr>What is Imping?</vt:lpstr>
      <vt:lpstr>Why Imp?</vt:lpstr>
      <vt:lpstr>Tools needed for Imping</vt:lpstr>
      <vt:lpstr>How to Imp</vt:lpstr>
      <vt:lpstr>How to imp continued…</vt:lpstr>
      <vt:lpstr>How to imp continued…</vt:lpstr>
      <vt:lpstr>How to imp continued…</vt:lpstr>
      <vt:lpstr>How to imp continued…</vt:lpstr>
      <vt:lpstr>Your Turn!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Feather Imping</dc:title>
  <dc:creator>Owner</dc:creator>
  <cp:lastModifiedBy>Betty O'Leary</cp:lastModifiedBy>
  <cp:revision>44</cp:revision>
  <dcterms:created xsi:type="dcterms:W3CDTF">2012-01-09T00:51:30Z</dcterms:created>
  <dcterms:modified xsi:type="dcterms:W3CDTF">2023-01-18T00:00:24Z</dcterms:modified>
</cp:coreProperties>
</file>